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68"/>
  </p:notesMasterIdLst>
  <p:sldIdLst>
    <p:sldId id="276" r:id="rId2"/>
    <p:sldId id="279" r:id="rId3"/>
    <p:sldId id="258" r:id="rId4"/>
    <p:sldId id="334" r:id="rId5"/>
    <p:sldId id="278" r:id="rId6"/>
    <p:sldId id="384" r:id="rId7"/>
    <p:sldId id="385" r:id="rId8"/>
    <p:sldId id="281" r:id="rId9"/>
    <p:sldId id="461" r:id="rId10"/>
    <p:sldId id="338" r:id="rId11"/>
    <p:sldId id="339" r:id="rId12"/>
    <p:sldId id="386" r:id="rId13"/>
    <p:sldId id="447" r:id="rId14"/>
    <p:sldId id="448" r:id="rId15"/>
    <p:sldId id="449" r:id="rId16"/>
    <p:sldId id="450" r:id="rId17"/>
    <p:sldId id="451" r:id="rId18"/>
    <p:sldId id="452" r:id="rId19"/>
    <p:sldId id="453" r:id="rId20"/>
    <p:sldId id="454" r:id="rId21"/>
    <p:sldId id="474" r:id="rId22"/>
    <p:sldId id="456" r:id="rId23"/>
    <p:sldId id="457" r:id="rId24"/>
    <p:sldId id="472" r:id="rId25"/>
    <p:sldId id="553" r:id="rId26"/>
    <p:sldId id="554" r:id="rId27"/>
    <p:sldId id="556" r:id="rId28"/>
    <p:sldId id="557" r:id="rId29"/>
    <p:sldId id="381" r:id="rId30"/>
    <p:sldId id="484" r:id="rId31"/>
    <p:sldId id="561" r:id="rId32"/>
    <p:sldId id="562" r:id="rId33"/>
    <p:sldId id="566" r:id="rId34"/>
    <p:sldId id="567" r:id="rId35"/>
    <p:sldId id="563" r:id="rId36"/>
    <p:sldId id="564" r:id="rId37"/>
    <p:sldId id="565" r:id="rId38"/>
    <p:sldId id="568" r:id="rId39"/>
    <p:sldId id="569" r:id="rId40"/>
    <p:sldId id="573" r:id="rId41"/>
    <p:sldId id="570" r:id="rId42"/>
    <p:sldId id="571" r:id="rId43"/>
    <p:sldId id="574" r:id="rId44"/>
    <p:sldId id="575" r:id="rId45"/>
    <p:sldId id="576" r:id="rId46"/>
    <p:sldId id="577" r:id="rId47"/>
    <p:sldId id="578" r:id="rId48"/>
    <p:sldId id="580" r:id="rId49"/>
    <p:sldId id="582" r:id="rId50"/>
    <p:sldId id="579" r:id="rId51"/>
    <p:sldId id="581" r:id="rId52"/>
    <p:sldId id="583" r:id="rId53"/>
    <p:sldId id="584" r:id="rId54"/>
    <p:sldId id="585" r:id="rId55"/>
    <p:sldId id="586" r:id="rId56"/>
    <p:sldId id="587" r:id="rId57"/>
    <p:sldId id="588" r:id="rId58"/>
    <p:sldId id="589" r:id="rId59"/>
    <p:sldId id="590" r:id="rId60"/>
    <p:sldId id="591" r:id="rId61"/>
    <p:sldId id="593" r:id="rId62"/>
    <p:sldId id="592" r:id="rId63"/>
    <p:sldId id="594" r:id="rId64"/>
    <p:sldId id="595" r:id="rId65"/>
    <p:sldId id="558" r:id="rId66"/>
    <p:sldId id="559" r:id="rId67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083AE6-46FA-4A59-8FB0-9F97EB10719F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2" autoAdjust="0"/>
    <p:restoredTop sz="97070" autoAdjust="0"/>
  </p:normalViewPr>
  <p:slideViewPr>
    <p:cSldViewPr snapToGrid="0">
      <p:cViewPr varScale="1">
        <p:scale>
          <a:sx n="72" d="100"/>
          <a:sy n="72" d="100"/>
        </p:scale>
        <p:origin x="630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51915A0-3F6B-4816-8B58-42A92554F37F}" type="datetimeFigureOut">
              <a:rPr lang="en-US"/>
              <a:pPr>
                <a:defRPr/>
              </a:pPr>
              <a:t>4/9/2021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8C8DE2A8-4636-4FA6-9F16-40E883D12D8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782623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IN" altLang="en-US"/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7FAE7FCE-D08E-41E2-A0FA-AB542003537A}" type="slidenum">
              <a:rPr lang="en-US" altLang="en-US" smtClean="0">
                <a:latin typeface="Calibri" pitchFamily="34" charset="0"/>
              </a:rPr>
              <a:pPr/>
              <a:t>7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16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471F0B4C-28AB-43FF-ACD7-7FCD71307F3E}" type="slidenum">
              <a:rPr lang="en-US" altLang="en-US" smtClean="0">
                <a:latin typeface="Calibri" pitchFamily="34" charset="0"/>
              </a:rPr>
              <a:pPr/>
              <a:t>20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434EBE79-910F-42F5-A06C-044C78854F21}" type="slidenum">
              <a:rPr lang="en-US" altLang="en-US" smtClean="0">
                <a:latin typeface="Calibri" pitchFamily="34" charset="0"/>
              </a:rPr>
              <a:pPr/>
              <a:t>21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434EBE79-910F-42F5-A06C-044C78854F21}" type="slidenum">
              <a:rPr lang="en-US" altLang="en-US" smtClean="0">
                <a:latin typeface="Calibri" pitchFamily="34" charset="0"/>
              </a:rPr>
              <a:pPr/>
              <a:t>27</a:t>
            </a:fld>
            <a:endParaRPr lang="en-US" alt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017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42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00F22C-3BD5-457C-A677-BA1C650F40B2}" type="datetimeFigureOut">
              <a:rPr lang="en-US"/>
              <a:pPr>
                <a:defRPr/>
              </a:pPr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A632D7-470F-4D81-AE3E-992D5594BD2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87804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3DE4EE-0355-4892-983B-C119B058093B}" type="datetimeFigureOut">
              <a:rPr lang="en-US"/>
              <a:pPr>
                <a:defRPr/>
              </a:pPr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7FBEA3-58DE-44D5-86D5-7A2FF958802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67482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55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55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273813-3757-4647-B081-C18E622C3802}" type="datetimeFigureOut">
              <a:rPr lang="en-US"/>
              <a:pPr>
                <a:defRPr/>
              </a:pPr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5D8534-4B94-4E5F-9C05-3D2AE2C663B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3612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2F0C51-7CD7-460E-BC94-6EEEADD25B7C}" type="datetimeFigureOut">
              <a:rPr lang="en-US"/>
              <a:pPr>
                <a:defRPr/>
              </a:pPr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B397CC-4AB2-4F3B-AC11-1792F5EFB637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78404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1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343D64-A398-43D4-82A5-5F474D215D8E}" type="datetimeFigureOut">
              <a:rPr lang="en-US"/>
              <a:pPr>
                <a:defRPr/>
              </a:pPr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7D9C51-3D83-42C2-A972-7D04C24919F7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7799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6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6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3D14ED-38C0-43FD-99AC-B3BC4AC15519}" type="datetimeFigureOut">
              <a:rPr lang="en-US"/>
              <a:pPr>
                <a:defRPr/>
              </a:pPr>
              <a:t>4/9/2021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ECC65F-7E52-4E33-8CC2-1348AA0B7CD3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76280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F45175-ACE3-4D87-97EC-D50E2EA67722}" type="datetimeFigureOut">
              <a:rPr lang="en-US"/>
              <a:pPr>
                <a:defRPr/>
              </a:pPr>
              <a:t>4/9/2021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7DB645-59B8-49BA-B11D-BA925ED53EA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68399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7FA5FE-1F51-4219-A058-CAE2EAAAC027}" type="datetimeFigureOut">
              <a:rPr lang="en-US"/>
              <a:pPr>
                <a:defRPr/>
              </a:pPr>
              <a:t>4/9/2021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8642B0-ECD8-49AE-B2A6-2333CC9569D9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79416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B3436C-3510-4866-9DA8-90FC9FE26252}" type="datetimeFigureOut">
              <a:rPr lang="en-US"/>
              <a:pPr>
                <a:defRPr/>
              </a:pPr>
              <a:t>4/9/2021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7161A0-B43C-4AEF-BDC1-DA8444F38865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21929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67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A1BEBF-5F8B-4B0E-B459-82F05C1F7C17}" type="datetimeFigureOut">
              <a:rPr lang="en-US"/>
              <a:pPr>
                <a:defRPr/>
              </a:pPr>
              <a:t>4/9/2021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EF6C62-0919-4A40-9AF7-F6C054F0BAF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07400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5D2D18-F686-4D16-ABD3-915C90775AD5}" type="datetimeFigureOut">
              <a:rPr lang="en-US"/>
              <a:pPr>
                <a:defRPr/>
              </a:pPr>
              <a:t>4/9/2021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322DA-87C0-4FEF-B9D0-DAF02F5621F9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27357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8B738E1-9343-49A5-B687-FE2867D3BC58}" type="datetimeFigureOut">
              <a:rPr lang="en-US"/>
              <a:pPr>
                <a:defRPr/>
              </a:pPr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D6E2F4D4-2FE5-4492-B2C6-13ACAFB4C57A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>
            <a:spLocks noChangeArrowheads="1"/>
          </p:cNvSpPr>
          <p:nvPr/>
        </p:nvSpPr>
        <p:spPr bwMode="auto">
          <a:xfrm>
            <a:off x="3048000" y="287338"/>
            <a:ext cx="6096000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endParaRPr lang="en-US" altLang="en-US" b="1" dirty="0">
              <a:latin typeface="Adobe Naskh Medium"/>
              <a:ea typeface="Adobe Naskh Medium"/>
              <a:cs typeface="Adobe Naskh Medium"/>
            </a:endParaRPr>
          </a:p>
          <a:p>
            <a:pPr algn="ctr" eaLnBrk="1" hangingPunct="1"/>
            <a:r>
              <a:rPr lang="en-US" altLang="en-US" sz="2800" b="1" dirty="0">
                <a:latin typeface="Times New Roman" pitchFamily="18" charset="0"/>
                <a:cs typeface="Times New Roman" pitchFamily="18" charset="0"/>
              </a:rPr>
              <a:t>A PROJECT PRESENTATION</a:t>
            </a:r>
            <a:br>
              <a:rPr lang="en-US" altLang="en-US" sz="2800" b="1" dirty="0">
                <a:latin typeface="Times New Roman" pitchFamily="18" charset="0"/>
                <a:cs typeface="Times New Roman" pitchFamily="18" charset="0"/>
              </a:rPr>
            </a:br>
            <a:r>
              <a:rPr lang="en-US" altLang="en-US" sz="2800" b="1" dirty="0">
                <a:latin typeface="Times New Roman" pitchFamily="18" charset="0"/>
                <a:cs typeface="Times New Roman" pitchFamily="18" charset="0"/>
              </a:rPr>
              <a:t>ON</a:t>
            </a:r>
          </a:p>
          <a:p>
            <a:pPr algn="ctr" eaLnBrk="1" hangingPunct="1"/>
            <a:r>
              <a:rPr lang="en-US" altLang="en-US" sz="2800" b="1" dirty="0" err="1">
                <a:latin typeface="Times New Roman" pitchFamily="18" charset="0"/>
                <a:cs typeface="Times New Roman" pitchFamily="18" charset="0"/>
              </a:rPr>
              <a:t>Agwis</a:t>
            </a:r>
            <a:r>
              <a:rPr lang="en-US" altLang="en-US" sz="2800" b="1" dirty="0">
                <a:latin typeface="Times New Roman" pitchFamily="18" charset="0"/>
                <a:cs typeface="Times New Roman" pitchFamily="18" charset="0"/>
              </a:rPr>
              <a:t> Messenger</a:t>
            </a:r>
          </a:p>
          <a:p>
            <a:pPr algn="ctr" eaLnBrk="1" hangingPunct="1"/>
            <a:endParaRPr lang="en-US" altLang="en-US" b="1" dirty="0">
              <a:latin typeface="Adobe Naskh Medium"/>
              <a:ea typeface="Adobe Naskh Medium"/>
              <a:cs typeface="Adobe Naskh Medium"/>
            </a:endParaRPr>
          </a:p>
        </p:txBody>
      </p:sp>
      <p:sp>
        <p:nvSpPr>
          <p:cNvPr id="2051" name="Rectangle 7"/>
          <p:cNvSpPr>
            <a:spLocks noChangeArrowheads="1"/>
          </p:cNvSpPr>
          <p:nvPr/>
        </p:nvSpPr>
        <p:spPr bwMode="auto">
          <a:xfrm>
            <a:off x="1098550" y="2997200"/>
            <a:ext cx="2887663" cy="2154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2600" b="1" u="sng" dirty="0">
                <a:latin typeface="Times New Roman" pitchFamily="18" charset="0"/>
                <a:cs typeface="Times New Roman" pitchFamily="18" charset="0"/>
              </a:rPr>
              <a:t>Developed By</a:t>
            </a:r>
            <a:r>
              <a:rPr lang="en-US" altLang="en-US" sz="2600" b="1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ctr" eaLnBrk="1" hangingPunct="1"/>
            <a:r>
              <a:rPr lang="en-US" altLang="en-US" sz="2400" dirty="0" err="1">
                <a:latin typeface="Adobe Naskh Medium"/>
                <a:cs typeface="Times New Roman" pitchFamily="18" charset="0"/>
              </a:rPr>
              <a:t>Himani</a:t>
            </a:r>
            <a:r>
              <a:rPr lang="en-US" altLang="en-US" sz="2400" dirty="0">
                <a:latin typeface="Adobe Naskh Medium"/>
                <a:cs typeface="Times New Roman" pitchFamily="18" charset="0"/>
              </a:rPr>
              <a:t>  </a:t>
            </a:r>
            <a:r>
              <a:rPr lang="en-US" altLang="en-US" sz="2400" dirty="0" err="1">
                <a:latin typeface="Adobe Naskh Medium"/>
                <a:cs typeface="Times New Roman" pitchFamily="18" charset="0"/>
              </a:rPr>
              <a:t>Prajapati</a:t>
            </a:r>
            <a:r>
              <a:rPr lang="en-US" altLang="en-US" sz="2400" dirty="0">
                <a:latin typeface="Adobe Naskh Medium"/>
                <a:cs typeface="Times New Roman" pitchFamily="18" charset="0"/>
              </a:rPr>
              <a:t>.</a:t>
            </a:r>
          </a:p>
          <a:p>
            <a:pPr algn="ctr" eaLnBrk="1" hangingPunct="1"/>
            <a:r>
              <a:rPr lang="en-US" altLang="en-US" sz="1600" dirty="0">
                <a:latin typeface="Adobe Naskh Medium"/>
                <a:cs typeface="Times New Roman" pitchFamily="18" charset="0"/>
              </a:rPr>
              <a:t>(</a:t>
            </a:r>
            <a:r>
              <a:rPr lang="en-US" altLang="en-US" dirty="0">
                <a:latin typeface="Adobe Naskh Medium"/>
                <a:cs typeface="Times New Roman" pitchFamily="18" charset="0"/>
              </a:rPr>
              <a:t>2016095900000614</a:t>
            </a:r>
            <a:r>
              <a:rPr lang="en-US" altLang="en-US" sz="1600" dirty="0">
                <a:latin typeface="Adobe Naskh Medium"/>
                <a:cs typeface="Times New Roman" pitchFamily="18" charset="0"/>
              </a:rPr>
              <a:t>)</a:t>
            </a:r>
          </a:p>
          <a:p>
            <a:pPr algn="ctr" eaLnBrk="1" hangingPunct="1"/>
            <a:r>
              <a:rPr lang="en-US" altLang="en-US" sz="2400" dirty="0" err="1">
                <a:latin typeface="Adobe Naskh Medium"/>
                <a:cs typeface="Times New Roman" pitchFamily="18" charset="0"/>
              </a:rPr>
              <a:t>Gaurang</a:t>
            </a:r>
            <a:r>
              <a:rPr lang="en-US" altLang="en-US" sz="2400" dirty="0">
                <a:latin typeface="Adobe Naskh Medium"/>
                <a:cs typeface="Times New Roman" pitchFamily="18" charset="0"/>
              </a:rPr>
              <a:t> </a:t>
            </a:r>
            <a:r>
              <a:rPr lang="en-US" altLang="en-US" sz="2400" dirty="0" err="1">
                <a:latin typeface="Adobe Naskh Medium"/>
                <a:cs typeface="Times New Roman" pitchFamily="18" charset="0"/>
              </a:rPr>
              <a:t>Parmar</a:t>
            </a:r>
            <a:endParaRPr lang="en-US" altLang="en-US" sz="2400" dirty="0">
              <a:latin typeface="Adobe Naskh Medium"/>
              <a:cs typeface="Times New Roman" pitchFamily="18" charset="0"/>
            </a:endParaRPr>
          </a:p>
          <a:p>
            <a:pPr algn="ctr" eaLnBrk="1" hangingPunct="1"/>
            <a:r>
              <a:rPr lang="en-US" altLang="en-US" dirty="0">
                <a:latin typeface="Adobe Naskh Medium"/>
                <a:cs typeface="Times New Roman" pitchFamily="18" charset="0"/>
              </a:rPr>
              <a:t>(2016095900000684)</a:t>
            </a:r>
          </a:p>
          <a:p>
            <a:pPr algn="ctr" eaLnBrk="1" hangingPunct="1"/>
            <a:endParaRPr lang="en-US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2" name="Rectangle 8"/>
          <p:cNvSpPr>
            <a:spLocks noChangeArrowheads="1"/>
          </p:cNvSpPr>
          <p:nvPr/>
        </p:nvSpPr>
        <p:spPr bwMode="auto">
          <a:xfrm>
            <a:off x="8569325" y="2835275"/>
            <a:ext cx="3208338" cy="218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2600" b="1" u="sng" dirty="0">
                <a:latin typeface="Times New Roman" pitchFamily="18" charset="0"/>
                <a:cs typeface="Times New Roman" pitchFamily="18" charset="0"/>
              </a:rPr>
              <a:t>Internal Guide</a:t>
            </a:r>
            <a:r>
              <a:rPr lang="en-US" altLang="en-US" sz="2600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lv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Dr.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Idrish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sandhi</a:t>
            </a:r>
          </a:p>
          <a:p>
            <a:pPr algn="ctr" eaLnBrk="1" hangingPunct="1"/>
            <a:r>
              <a:rPr lang="en-US" altLang="en-US" sz="2600" b="1" u="sng" dirty="0">
                <a:latin typeface="Times New Roman" pitchFamily="18" charset="0"/>
                <a:cs typeface="Times New Roman" pitchFamily="18" charset="0"/>
              </a:rPr>
              <a:t>External Guide</a:t>
            </a:r>
            <a:r>
              <a:rPr lang="en-US" altLang="en-US" sz="2600" b="1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ctr" eaLnBrk="1" hangingPunct="1"/>
            <a:r>
              <a:rPr lang="en-US" altLang="en-US" sz="2400" dirty="0">
                <a:latin typeface="Times New Roman" pitchFamily="18" charset="0"/>
                <a:cs typeface="Times New Roman" pitchFamily="18" charset="0"/>
              </a:rPr>
              <a:t>Mr. </a:t>
            </a:r>
            <a:r>
              <a:rPr lang="en-US" altLang="en-US" sz="2400" dirty="0" err="1">
                <a:latin typeface="Times New Roman" pitchFamily="18" charset="0"/>
                <a:cs typeface="Times New Roman" pitchFamily="18" charset="0"/>
              </a:rPr>
              <a:t>Chetan</a:t>
            </a:r>
            <a:r>
              <a:rPr lang="en-US" alt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 dirty="0" err="1">
                <a:latin typeface="Times New Roman" pitchFamily="18" charset="0"/>
                <a:cs typeface="Times New Roman" pitchFamily="18" charset="0"/>
              </a:rPr>
              <a:t>Soni</a:t>
            </a:r>
            <a:endParaRPr lang="en-US" altLang="en-US" sz="2400" dirty="0">
              <a:latin typeface="Times New Roman" pitchFamily="18" charset="0"/>
              <a:cs typeface="Times New Roman" pitchFamily="18" charset="0"/>
            </a:endParaRPr>
          </a:p>
          <a:p>
            <a:pPr algn="ctr" eaLnBrk="1" hangingPunct="1"/>
            <a:endParaRPr lang="en-US" altLang="en-US" b="1" dirty="0">
              <a:latin typeface="Adobe Naskh Medium"/>
              <a:ea typeface="Adobe Naskh Medium"/>
              <a:cs typeface="Adobe Naskh Medium"/>
            </a:endParaRPr>
          </a:p>
          <a:p>
            <a:pPr eaLnBrk="1" hangingPunct="1"/>
            <a:r>
              <a:rPr lang="en-US" altLang="en-US" dirty="0">
                <a:latin typeface="Adobe Naskh Medium"/>
                <a:ea typeface="Adobe Naskh Medium"/>
                <a:cs typeface="Adobe Naskh Medium"/>
              </a:rPr>
              <a:t>   </a:t>
            </a:r>
            <a:endParaRPr lang="en-US" altLang="en-US" dirty="0">
              <a:latin typeface="Calibri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74713" y="5408613"/>
            <a:ext cx="10425112" cy="12001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defRPr/>
            </a:pPr>
            <a:r>
              <a:rPr lang="en-US" sz="2400" b="1" u="sng">
                <a:latin typeface="Times New Roman" pitchFamily="18" charset="0"/>
                <a:cs typeface="Times New Roman" pitchFamily="18" charset="0"/>
              </a:rPr>
              <a:t>Submitted To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ctr" eaLnBrk="1" fontAlgn="auto" hangingPunct="1"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defRPr/>
            </a:pPr>
            <a:r>
              <a:rPr lang="en-US" sz="2000" b="1">
                <a:latin typeface="Times New Roman" pitchFamily="18" charset="0"/>
                <a:cs typeface="Times New Roman" pitchFamily="18" charset="0"/>
              </a:rPr>
              <a:t>Department Of Computer Application(Sankalchand Patel College Of Engineering,Visnagar)</a:t>
            </a:r>
          </a:p>
          <a:p>
            <a:pPr algn="ctr" eaLnBrk="1" fontAlgn="auto" hangingPunct="1"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defRPr/>
            </a:pPr>
            <a:r>
              <a:rPr lang="en-US" sz="2000" b="1">
                <a:latin typeface="Times New Roman" pitchFamily="18" charset="0"/>
                <a:cs typeface="Times New Roman" pitchFamily="18" charset="0"/>
              </a:rPr>
              <a:t>Sankalchand Patel University,Visnagar.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67325" y="2173288"/>
            <a:ext cx="2022475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u="sng" spc="150" baseline="30000" dirty="0">
                <a:ln w="11430"/>
                <a:latin typeface="Times New Roman" pitchFamily="18" charset="0"/>
                <a:cs typeface="Times New Roman" pitchFamily="18" charset="0"/>
              </a:rPr>
              <a:t>Group No</a:t>
            </a:r>
            <a:r>
              <a:rPr lang="en-US" sz="3200" b="1" spc="150" baseline="30000" dirty="0">
                <a:ln w="11430"/>
                <a:latin typeface="Times New Roman" pitchFamily="18" charset="0"/>
                <a:cs typeface="Times New Roman" pitchFamily="18" charset="0"/>
              </a:rPr>
              <a:t>:01</a:t>
            </a:r>
            <a:r>
              <a:rPr lang="en-US" sz="3200" b="1" spc="150" dirty="0">
                <a:ln w="11430"/>
                <a:latin typeface="Times New Roman" pitchFamily="18" charset="0"/>
                <a:cs typeface="Times New Roman" pitchFamily="18" charset="0"/>
              </a:rPr>
              <a:t> </a:t>
            </a:r>
            <a:endParaRPr lang="en-US" sz="3200" dirty="0">
              <a:latin typeface="+mn-lt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95413" y="2260600"/>
            <a:ext cx="2860675" cy="954088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b="1" spc="15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MCA  SEM 6</a:t>
            </a:r>
            <a:r>
              <a:rPr lang="en-US" sz="2600" b="1" spc="150" baseline="3000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1" spc="150" baseline="3000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spc="150" baseline="3000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</a:t>
            </a:r>
            <a:endParaRPr lang="en-US" sz="28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6" name="Picture 10" descr="https://tse3.mm.bing.net/th?id=OIP.sukjj-yLEnd8MUiUHqrcgwHaCZ&amp;pid=Api&amp;P=0&amp;w=469&amp;h=1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0" y="2835275"/>
            <a:ext cx="4157663" cy="164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3"/>
          <p:cNvGrpSpPr>
            <a:grpSpLocks/>
          </p:cNvGrpSpPr>
          <p:nvPr/>
        </p:nvGrpSpPr>
        <p:grpSpPr bwMode="auto">
          <a:xfrm>
            <a:off x="2801938" y="1905000"/>
            <a:ext cx="7112000" cy="1336675"/>
            <a:chOff x="0" y="0"/>
            <a:chExt cx="3359" cy="1007"/>
          </a:xfrm>
        </p:grpSpPr>
        <p:sp>
          <p:nvSpPr>
            <p:cNvPr id="11300" name="Rectangle 4"/>
            <p:cNvSpPr>
              <a:spLocks noChangeArrowheads="1"/>
            </p:cNvSpPr>
            <p:nvPr/>
          </p:nvSpPr>
          <p:spPr bwMode="auto">
            <a:xfrm>
              <a:off x="0" y="0"/>
              <a:ext cx="126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760" tIns="0" rIns="68760" bIns="0" anchor="ctr"/>
            <a:lstStyle/>
            <a:p>
              <a:pPr eaLnBrk="1" hangingPunct="1">
                <a:lnSpc>
                  <a:spcPct val="93000"/>
                </a:lnSpc>
                <a:spcAft>
                  <a:spcPts val="100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301" name="Rectangle 5"/>
            <p:cNvSpPr>
              <a:spLocks noChangeArrowheads="1"/>
            </p:cNvSpPr>
            <p:nvPr/>
          </p:nvSpPr>
          <p:spPr bwMode="auto">
            <a:xfrm>
              <a:off x="1264" y="0"/>
              <a:ext cx="2096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760" tIns="0" rIns="68760" bIns="0" anchor="ctr"/>
            <a:lstStyle/>
            <a:p>
              <a:pPr eaLnBrk="1" hangingPunct="1">
                <a:lnSpc>
                  <a:spcPct val="93000"/>
                </a:lnSpc>
                <a:spcAft>
                  <a:spcPts val="100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302" name="Rectangle 6"/>
            <p:cNvSpPr>
              <a:spLocks noChangeArrowheads="1"/>
            </p:cNvSpPr>
            <p:nvPr/>
          </p:nvSpPr>
          <p:spPr bwMode="auto">
            <a:xfrm>
              <a:off x="0" y="336"/>
              <a:ext cx="126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760" tIns="0" rIns="68760" bIns="0" anchor="ctr"/>
            <a:lstStyle/>
            <a:p>
              <a:pPr eaLnBrk="1" hangingPunct="1">
                <a:lnSpc>
                  <a:spcPct val="93000"/>
                </a:lnSpc>
                <a:spcAft>
                  <a:spcPts val="100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303" name="Rectangle 7"/>
            <p:cNvSpPr>
              <a:spLocks noChangeArrowheads="1"/>
            </p:cNvSpPr>
            <p:nvPr/>
          </p:nvSpPr>
          <p:spPr bwMode="auto">
            <a:xfrm>
              <a:off x="1264" y="336"/>
              <a:ext cx="2096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760" tIns="0" rIns="68760" bIns="0" anchor="ctr"/>
            <a:lstStyle/>
            <a:p>
              <a:pPr eaLnBrk="1" hangingPunct="1">
                <a:lnSpc>
                  <a:spcPct val="93000"/>
                </a:lnSpc>
                <a:spcAft>
                  <a:spcPts val="100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304" name="Rectangle 8"/>
            <p:cNvSpPr>
              <a:spLocks noChangeArrowheads="1"/>
            </p:cNvSpPr>
            <p:nvPr/>
          </p:nvSpPr>
          <p:spPr bwMode="auto">
            <a:xfrm>
              <a:off x="0" y="672"/>
              <a:ext cx="126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760" tIns="0" rIns="68760" bIns="0" anchor="ctr"/>
            <a:lstStyle/>
            <a:p>
              <a:pPr eaLnBrk="1" hangingPunct="1">
                <a:lnSpc>
                  <a:spcPct val="93000"/>
                </a:lnSpc>
                <a:spcAft>
                  <a:spcPts val="100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305" name="Rectangle 9"/>
            <p:cNvSpPr>
              <a:spLocks noChangeArrowheads="1"/>
            </p:cNvSpPr>
            <p:nvPr/>
          </p:nvSpPr>
          <p:spPr bwMode="auto">
            <a:xfrm>
              <a:off x="1264" y="672"/>
              <a:ext cx="2096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760" tIns="0" rIns="68760" bIns="0" anchor="ctr"/>
            <a:lstStyle/>
            <a:p>
              <a:pPr eaLnBrk="1" hangingPunct="1">
                <a:lnSpc>
                  <a:spcPct val="93000"/>
                </a:lnSpc>
                <a:spcAft>
                  <a:spcPts val="100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306" name="Line 10"/>
            <p:cNvSpPr>
              <a:spLocks noChangeShapeType="1"/>
            </p:cNvSpPr>
            <p:nvPr/>
          </p:nvSpPr>
          <p:spPr bwMode="auto">
            <a:xfrm>
              <a:off x="0" y="0"/>
              <a:ext cx="1264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07" name="Line 11"/>
            <p:cNvSpPr>
              <a:spLocks noChangeShapeType="1"/>
            </p:cNvSpPr>
            <p:nvPr/>
          </p:nvSpPr>
          <p:spPr bwMode="auto">
            <a:xfrm>
              <a:off x="1264" y="0"/>
              <a:ext cx="2096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08" name="Line 12"/>
            <p:cNvSpPr>
              <a:spLocks noChangeShapeType="1"/>
            </p:cNvSpPr>
            <p:nvPr/>
          </p:nvSpPr>
          <p:spPr bwMode="auto">
            <a:xfrm>
              <a:off x="0" y="336"/>
              <a:ext cx="1264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09" name="Line 13"/>
            <p:cNvSpPr>
              <a:spLocks noChangeShapeType="1"/>
            </p:cNvSpPr>
            <p:nvPr/>
          </p:nvSpPr>
          <p:spPr bwMode="auto">
            <a:xfrm>
              <a:off x="1264" y="336"/>
              <a:ext cx="2096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10" name="Line 14"/>
            <p:cNvSpPr>
              <a:spLocks noChangeShapeType="1"/>
            </p:cNvSpPr>
            <p:nvPr/>
          </p:nvSpPr>
          <p:spPr bwMode="auto">
            <a:xfrm>
              <a:off x="0" y="672"/>
              <a:ext cx="1264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11" name="Line 15"/>
            <p:cNvSpPr>
              <a:spLocks noChangeShapeType="1"/>
            </p:cNvSpPr>
            <p:nvPr/>
          </p:nvSpPr>
          <p:spPr bwMode="auto">
            <a:xfrm>
              <a:off x="1264" y="672"/>
              <a:ext cx="2096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12" name="Line 16"/>
            <p:cNvSpPr>
              <a:spLocks noChangeShapeType="1"/>
            </p:cNvSpPr>
            <p:nvPr/>
          </p:nvSpPr>
          <p:spPr bwMode="auto">
            <a:xfrm>
              <a:off x="0" y="1008"/>
              <a:ext cx="1264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13" name="Line 17"/>
            <p:cNvSpPr>
              <a:spLocks noChangeShapeType="1"/>
            </p:cNvSpPr>
            <p:nvPr/>
          </p:nvSpPr>
          <p:spPr bwMode="auto">
            <a:xfrm>
              <a:off x="1264" y="1008"/>
              <a:ext cx="2096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14" name="Line 18"/>
            <p:cNvSpPr>
              <a:spLocks noChangeShapeType="1"/>
            </p:cNvSpPr>
            <p:nvPr/>
          </p:nvSpPr>
          <p:spPr bwMode="auto">
            <a:xfrm>
              <a:off x="0" y="0"/>
              <a:ext cx="0" cy="336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15" name="Line 19"/>
            <p:cNvSpPr>
              <a:spLocks noChangeShapeType="1"/>
            </p:cNvSpPr>
            <p:nvPr/>
          </p:nvSpPr>
          <p:spPr bwMode="auto">
            <a:xfrm>
              <a:off x="0" y="336"/>
              <a:ext cx="0" cy="336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16" name="Line 20"/>
            <p:cNvSpPr>
              <a:spLocks noChangeShapeType="1"/>
            </p:cNvSpPr>
            <p:nvPr/>
          </p:nvSpPr>
          <p:spPr bwMode="auto">
            <a:xfrm>
              <a:off x="0" y="672"/>
              <a:ext cx="0" cy="336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17" name="Line 21"/>
            <p:cNvSpPr>
              <a:spLocks noChangeShapeType="1"/>
            </p:cNvSpPr>
            <p:nvPr/>
          </p:nvSpPr>
          <p:spPr bwMode="auto">
            <a:xfrm>
              <a:off x="1264" y="0"/>
              <a:ext cx="0" cy="336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18" name="Line 22"/>
            <p:cNvSpPr>
              <a:spLocks noChangeShapeType="1"/>
            </p:cNvSpPr>
            <p:nvPr/>
          </p:nvSpPr>
          <p:spPr bwMode="auto">
            <a:xfrm>
              <a:off x="1264" y="336"/>
              <a:ext cx="0" cy="336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19" name="Line 23"/>
            <p:cNvSpPr>
              <a:spLocks noChangeShapeType="1"/>
            </p:cNvSpPr>
            <p:nvPr/>
          </p:nvSpPr>
          <p:spPr bwMode="auto">
            <a:xfrm>
              <a:off x="1264" y="672"/>
              <a:ext cx="0" cy="336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20" name="Line 24"/>
            <p:cNvSpPr>
              <a:spLocks noChangeShapeType="1"/>
            </p:cNvSpPr>
            <p:nvPr/>
          </p:nvSpPr>
          <p:spPr bwMode="auto">
            <a:xfrm>
              <a:off x="3360" y="0"/>
              <a:ext cx="0" cy="336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21" name="Line 25"/>
            <p:cNvSpPr>
              <a:spLocks noChangeShapeType="1"/>
            </p:cNvSpPr>
            <p:nvPr/>
          </p:nvSpPr>
          <p:spPr bwMode="auto">
            <a:xfrm>
              <a:off x="3360" y="336"/>
              <a:ext cx="0" cy="336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22" name="Line 26"/>
            <p:cNvSpPr>
              <a:spLocks noChangeShapeType="1"/>
            </p:cNvSpPr>
            <p:nvPr/>
          </p:nvSpPr>
          <p:spPr bwMode="auto">
            <a:xfrm>
              <a:off x="3360" y="672"/>
              <a:ext cx="0" cy="336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1267" name="Group 27"/>
          <p:cNvGrpSpPr>
            <a:grpSpLocks/>
          </p:cNvGrpSpPr>
          <p:nvPr/>
        </p:nvGrpSpPr>
        <p:grpSpPr bwMode="auto">
          <a:xfrm>
            <a:off x="2825750" y="3992563"/>
            <a:ext cx="7072313" cy="1255712"/>
            <a:chOff x="0" y="0"/>
            <a:chExt cx="3359" cy="810"/>
          </a:xfrm>
        </p:grpSpPr>
        <p:sp>
          <p:nvSpPr>
            <p:cNvPr id="11277" name="Rectangle 28"/>
            <p:cNvSpPr>
              <a:spLocks noChangeArrowheads="1"/>
            </p:cNvSpPr>
            <p:nvPr/>
          </p:nvSpPr>
          <p:spPr bwMode="auto">
            <a:xfrm>
              <a:off x="0" y="0"/>
              <a:ext cx="1264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760" tIns="0" rIns="68760" bIns="0" anchor="ctr"/>
            <a:lstStyle/>
            <a:p>
              <a:pPr eaLnBrk="1" hangingPunct="1">
                <a:lnSpc>
                  <a:spcPct val="93000"/>
                </a:lnSpc>
                <a:spcAft>
                  <a:spcPts val="100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278" name="Rectangle 29"/>
            <p:cNvSpPr>
              <a:spLocks noChangeArrowheads="1"/>
            </p:cNvSpPr>
            <p:nvPr/>
          </p:nvSpPr>
          <p:spPr bwMode="auto">
            <a:xfrm>
              <a:off x="1264" y="0"/>
              <a:ext cx="2096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760" tIns="0" rIns="68760" bIns="0" anchor="ctr"/>
            <a:lstStyle/>
            <a:p>
              <a:pPr eaLnBrk="1" hangingPunct="1">
                <a:lnSpc>
                  <a:spcPct val="93000"/>
                </a:lnSpc>
                <a:spcAft>
                  <a:spcPts val="100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279" name="Rectangle 30"/>
            <p:cNvSpPr>
              <a:spLocks noChangeArrowheads="1"/>
            </p:cNvSpPr>
            <p:nvPr/>
          </p:nvSpPr>
          <p:spPr bwMode="auto">
            <a:xfrm>
              <a:off x="0" y="270"/>
              <a:ext cx="1264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760" tIns="0" rIns="68760" bIns="0" anchor="ctr"/>
            <a:lstStyle/>
            <a:p>
              <a:pPr eaLnBrk="1" hangingPunct="1">
                <a:lnSpc>
                  <a:spcPct val="93000"/>
                </a:lnSpc>
                <a:spcAft>
                  <a:spcPts val="100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280" name="Rectangle 31"/>
            <p:cNvSpPr>
              <a:spLocks noChangeArrowheads="1"/>
            </p:cNvSpPr>
            <p:nvPr/>
          </p:nvSpPr>
          <p:spPr bwMode="auto">
            <a:xfrm>
              <a:off x="1264" y="270"/>
              <a:ext cx="209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760" tIns="0" rIns="68760" bIns="0" anchor="ctr"/>
            <a:lstStyle/>
            <a:p>
              <a:pPr eaLnBrk="1" hangingPunct="1">
                <a:lnSpc>
                  <a:spcPct val="93000"/>
                </a:lnSpc>
                <a:spcAft>
                  <a:spcPts val="100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281" name="Rectangle 32"/>
            <p:cNvSpPr>
              <a:spLocks noChangeArrowheads="1"/>
            </p:cNvSpPr>
            <p:nvPr/>
          </p:nvSpPr>
          <p:spPr bwMode="auto">
            <a:xfrm>
              <a:off x="0" y="541"/>
              <a:ext cx="1264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760" tIns="0" rIns="68760" bIns="0" anchor="ctr"/>
            <a:lstStyle/>
            <a:p>
              <a:pPr eaLnBrk="1" hangingPunct="1">
                <a:lnSpc>
                  <a:spcPct val="93000"/>
                </a:lnSpc>
                <a:spcAft>
                  <a:spcPts val="100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282" name="Rectangle 33"/>
            <p:cNvSpPr>
              <a:spLocks noChangeArrowheads="1"/>
            </p:cNvSpPr>
            <p:nvPr/>
          </p:nvSpPr>
          <p:spPr bwMode="auto">
            <a:xfrm>
              <a:off x="1264" y="541"/>
              <a:ext cx="2096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760" tIns="0" rIns="68760" bIns="0" anchor="ctr"/>
            <a:lstStyle/>
            <a:p>
              <a:pPr eaLnBrk="1" hangingPunct="1">
                <a:lnSpc>
                  <a:spcPct val="93000"/>
                </a:lnSpc>
                <a:spcAft>
                  <a:spcPts val="100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283" name="Line 34"/>
            <p:cNvSpPr>
              <a:spLocks noChangeShapeType="1"/>
            </p:cNvSpPr>
            <p:nvPr/>
          </p:nvSpPr>
          <p:spPr bwMode="auto">
            <a:xfrm>
              <a:off x="0" y="0"/>
              <a:ext cx="1264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84" name="Line 35"/>
            <p:cNvSpPr>
              <a:spLocks noChangeShapeType="1"/>
            </p:cNvSpPr>
            <p:nvPr/>
          </p:nvSpPr>
          <p:spPr bwMode="auto">
            <a:xfrm>
              <a:off x="1264" y="0"/>
              <a:ext cx="2096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85" name="Line 36"/>
            <p:cNvSpPr>
              <a:spLocks noChangeShapeType="1"/>
            </p:cNvSpPr>
            <p:nvPr/>
          </p:nvSpPr>
          <p:spPr bwMode="auto">
            <a:xfrm>
              <a:off x="0" y="270"/>
              <a:ext cx="1264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86" name="Line 37"/>
            <p:cNvSpPr>
              <a:spLocks noChangeShapeType="1"/>
            </p:cNvSpPr>
            <p:nvPr/>
          </p:nvSpPr>
          <p:spPr bwMode="auto">
            <a:xfrm>
              <a:off x="1264" y="270"/>
              <a:ext cx="2096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87" name="Line 38"/>
            <p:cNvSpPr>
              <a:spLocks noChangeShapeType="1"/>
            </p:cNvSpPr>
            <p:nvPr/>
          </p:nvSpPr>
          <p:spPr bwMode="auto">
            <a:xfrm>
              <a:off x="0" y="541"/>
              <a:ext cx="1264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88" name="Line 39"/>
            <p:cNvSpPr>
              <a:spLocks noChangeShapeType="1"/>
            </p:cNvSpPr>
            <p:nvPr/>
          </p:nvSpPr>
          <p:spPr bwMode="auto">
            <a:xfrm>
              <a:off x="1264" y="541"/>
              <a:ext cx="2096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89" name="Line 40"/>
            <p:cNvSpPr>
              <a:spLocks noChangeShapeType="1"/>
            </p:cNvSpPr>
            <p:nvPr/>
          </p:nvSpPr>
          <p:spPr bwMode="auto">
            <a:xfrm>
              <a:off x="0" y="811"/>
              <a:ext cx="1264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90" name="Line 41"/>
            <p:cNvSpPr>
              <a:spLocks noChangeShapeType="1"/>
            </p:cNvSpPr>
            <p:nvPr/>
          </p:nvSpPr>
          <p:spPr bwMode="auto">
            <a:xfrm>
              <a:off x="1264" y="811"/>
              <a:ext cx="2096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91" name="Line 42"/>
            <p:cNvSpPr>
              <a:spLocks noChangeShapeType="1"/>
            </p:cNvSpPr>
            <p:nvPr/>
          </p:nvSpPr>
          <p:spPr bwMode="auto">
            <a:xfrm>
              <a:off x="0" y="0"/>
              <a:ext cx="0" cy="27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92" name="Line 43"/>
            <p:cNvSpPr>
              <a:spLocks noChangeShapeType="1"/>
            </p:cNvSpPr>
            <p:nvPr/>
          </p:nvSpPr>
          <p:spPr bwMode="auto">
            <a:xfrm>
              <a:off x="0" y="270"/>
              <a:ext cx="0" cy="271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93" name="Line 44"/>
            <p:cNvSpPr>
              <a:spLocks noChangeShapeType="1"/>
            </p:cNvSpPr>
            <p:nvPr/>
          </p:nvSpPr>
          <p:spPr bwMode="auto">
            <a:xfrm>
              <a:off x="0" y="541"/>
              <a:ext cx="0" cy="27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94" name="Line 45"/>
            <p:cNvSpPr>
              <a:spLocks noChangeShapeType="1"/>
            </p:cNvSpPr>
            <p:nvPr/>
          </p:nvSpPr>
          <p:spPr bwMode="auto">
            <a:xfrm>
              <a:off x="1264" y="0"/>
              <a:ext cx="0" cy="27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95" name="Line 46"/>
            <p:cNvSpPr>
              <a:spLocks noChangeShapeType="1"/>
            </p:cNvSpPr>
            <p:nvPr/>
          </p:nvSpPr>
          <p:spPr bwMode="auto">
            <a:xfrm>
              <a:off x="1264" y="270"/>
              <a:ext cx="0" cy="271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96" name="Line 47"/>
            <p:cNvSpPr>
              <a:spLocks noChangeShapeType="1"/>
            </p:cNvSpPr>
            <p:nvPr/>
          </p:nvSpPr>
          <p:spPr bwMode="auto">
            <a:xfrm>
              <a:off x="1264" y="541"/>
              <a:ext cx="0" cy="27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97" name="Line 48"/>
            <p:cNvSpPr>
              <a:spLocks noChangeShapeType="1"/>
            </p:cNvSpPr>
            <p:nvPr/>
          </p:nvSpPr>
          <p:spPr bwMode="auto">
            <a:xfrm>
              <a:off x="3360" y="0"/>
              <a:ext cx="0" cy="27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98" name="Line 49"/>
            <p:cNvSpPr>
              <a:spLocks noChangeShapeType="1"/>
            </p:cNvSpPr>
            <p:nvPr/>
          </p:nvSpPr>
          <p:spPr bwMode="auto">
            <a:xfrm>
              <a:off x="3360" y="270"/>
              <a:ext cx="0" cy="271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99" name="Line 50"/>
            <p:cNvSpPr>
              <a:spLocks noChangeShapeType="1"/>
            </p:cNvSpPr>
            <p:nvPr/>
          </p:nvSpPr>
          <p:spPr bwMode="auto">
            <a:xfrm>
              <a:off x="3360" y="541"/>
              <a:ext cx="0" cy="27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1268" name="Rectangle 52"/>
          <p:cNvSpPr>
            <a:spLocks noChangeArrowheads="1"/>
          </p:cNvSpPr>
          <p:nvPr/>
        </p:nvSpPr>
        <p:spPr bwMode="auto">
          <a:xfrm>
            <a:off x="938213" y="2378075"/>
            <a:ext cx="1438275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1400" b="1">
                <a:solidFill>
                  <a:srgbClr val="000000"/>
                </a:solidFill>
                <a:latin typeface="Calibri" pitchFamily="34" charset="0"/>
                <a:cs typeface="Times New Roman" pitchFamily="18" charset="0"/>
              </a:rPr>
              <a:t>	</a:t>
            </a:r>
            <a:r>
              <a:rPr lang="en-US" altLang="en-US" sz="2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Server Side</a:t>
            </a:r>
          </a:p>
        </p:txBody>
      </p:sp>
      <p:sp>
        <p:nvSpPr>
          <p:cNvPr id="11269" name="Rectangle 53"/>
          <p:cNvSpPr>
            <a:spLocks noChangeArrowheads="1"/>
          </p:cNvSpPr>
          <p:nvPr/>
        </p:nvSpPr>
        <p:spPr bwMode="auto">
          <a:xfrm>
            <a:off x="885825" y="4476750"/>
            <a:ext cx="1443038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just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Client Side</a:t>
            </a:r>
          </a:p>
        </p:txBody>
      </p:sp>
      <p:sp>
        <p:nvSpPr>
          <p:cNvPr id="57" name="Rectangle 56"/>
          <p:cNvSpPr/>
          <p:nvPr/>
        </p:nvSpPr>
        <p:spPr>
          <a:xfrm>
            <a:off x="1606486" y="655211"/>
            <a:ext cx="9840578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Hardware Specification(Recommended)</a:t>
            </a:r>
          </a:p>
        </p:txBody>
      </p:sp>
      <p:sp>
        <p:nvSpPr>
          <p:cNvPr id="11271" name="Rectangle 58"/>
          <p:cNvSpPr>
            <a:spLocks noChangeArrowheads="1"/>
          </p:cNvSpPr>
          <p:nvPr/>
        </p:nvSpPr>
        <p:spPr bwMode="auto">
          <a:xfrm>
            <a:off x="3059113" y="1981200"/>
            <a:ext cx="41325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Processer 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                             i3 </a:t>
            </a:r>
            <a:r>
              <a:rPr lang="en-US" altLang="en-US" dirty="0" err="1">
                <a:latin typeface="Times New Roman" pitchFamily="18" charset="0"/>
                <a:cs typeface="Times New Roman" pitchFamily="18" charset="0"/>
              </a:rPr>
              <a:t>intel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core </a:t>
            </a:r>
            <a:endParaRPr lang="en-US" altLang="en-US" dirty="0">
              <a:latin typeface="Calibri" pitchFamily="34" charset="0"/>
            </a:endParaRPr>
          </a:p>
        </p:txBody>
      </p:sp>
      <p:sp>
        <p:nvSpPr>
          <p:cNvPr id="11272" name="Rectangle 59"/>
          <p:cNvSpPr>
            <a:spLocks noChangeArrowheads="1"/>
          </p:cNvSpPr>
          <p:nvPr/>
        </p:nvSpPr>
        <p:spPr bwMode="auto">
          <a:xfrm>
            <a:off x="3094038" y="2432050"/>
            <a:ext cx="35004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RAM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                                    4 GB </a:t>
            </a:r>
          </a:p>
        </p:txBody>
      </p:sp>
      <p:sp>
        <p:nvSpPr>
          <p:cNvPr id="11273" name="Rectangle 60"/>
          <p:cNvSpPr>
            <a:spLocks noChangeArrowheads="1"/>
          </p:cNvSpPr>
          <p:nvPr/>
        </p:nvSpPr>
        <p:spPr bwMode="auto">
          <a:xfrm>
            <a:off x="3065463" y="2884488"/>
            <a:ext cx="51831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Hard disk                              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1TB  </a:t>
            </a:r>
          </a:p>
        </p:txBody>
      </p:sp>
      <p:sp>
        <p:nvSpPr>
          <p:cNvPr id="11274" name="Rectangle 61"/>
          <p:cNvSpPr>
            <a:spLocks noChangeArrowheads="1"/>
          </p:cNvSpPr>
          <p:nvPr/>
        </p:nvSpPr>
        <p:spPr bwMode="auto">
          <a:xfrm>
            <a:off x="3068638" y="4035425"/>
            <a:ext cx="48933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Processer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                              i3 </a:t>
            </a:r>
            <a:r>
              <a:rPr lang="en-US" altLang="en-US" dirty="0" err="1">
                <a:latin typeface="Times New Roman" pitchFamily="18" charset="0"/>
                <a:cs typeface="Times New Roman" pitchFamily="18" charset="0"/>
              </a:rPr>
              <a:t>intel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core or below</a:t>
            </a:r>
            <a:endParaRPr lang="en-US" altLang="en-US" dirty="0">
              <a:latin typeface="Calibri" pitchFamily="34" charset="0"/>
            </a:endParaRPr>
          </a:p>
        </p:txBody>
      </p:sp>
      <p:sp>
        <p:nvSpPr>
          <p:cNvPr id="11275" name="Rectangle 62"/>
          <p:cNvSpPr>
            <a:spLocks noChangeArrowheads="1"/>
          </p:cNvSpPr>
          <p:nvPr/>
        </p:nvSpPr>
        <p:spPr bwMode="auto">
          <a:xfrm>
            <a:off x="3062288" y="4484688"/>
            <a:ext cx="44486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RAM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                                      4MB or below  </a:t>
            </a:r>
            <a:endParaRPr lang="en-US" altLang="en-US" dirty="0">
              <a:latin typeface="Calibri" pitchFamily="34" charset="0"/>
            </a:endParaRPr>
          </a:p>
        </p:txBody>
      </p:sp>
      <p:sp>
        <p:nvSpPr>
          <p:cNvPr id="11276" name="Rectangle 63"/>
          <p:cNvSpPr>
            <a:spLocks noChangeArrowheads="1"/>
          </p:cNvSpPr>
          <p:nvPr/>
        </p:nvSpPr>
        <p:spPr bwMode="auto">
          <a:xfrm>
            <a:off x="3024188" y="4876800"/>
            <a:ext cx="35509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Hard disk                               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1TB  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52"/>
          <p:cNvSpPr>
            <a:spLocks noChangeArrowheads="1"/>
          </p:cNvSpPr>
          <p:nvPr/>
        </p:nvSpPr>
        <p:spPr bwMode="auto">
          <a:xfrm>
            <a:off x="1104900" y="2365375"/>
            <a:ext cx="1436688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1400" b="1">
                <a:solidFill>
                  <a:srgbClr val="000000"/>
                </a:solidFill>
                <a:latin typeface="Calibri" pitchFamily="34" charset="0"/>
                <a:cs typeface="Times New Roman" pitchFamily="18" charset="0"/>
              </a:rPr>
              <a:t>	</a:t>
            </a:r>
            <a:r>
              <a:rPr lang="en-US" altLang="en-US" sz="2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Server Side</a:t>
            </a:r>
          </a:p>
        </p:txBody>
      </p:sp>
      <p:sp>
        <p:nvSpPr>
          <p:cNvPr id="12291" name="Rectangle 53"/>
          <p:cNvSpPr>
            <a:spLocks noChangeArrowheads="1"/>
          </p:cNvSpPr>
          <p:nvPr/>
        </p:nvSpPr>
        <p:spPr bwMode="auto">
          <a:xfrm>
            <a:off x="1076325" y="4951413"/>
            <a:ext cx="144780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just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2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Client Side</a:t>
            </a:r>
          </a:p>
        </p:txBody>
      </p:sp>
      <p:sp>
        <p:nvSpPr>
          <p:cNvPr id="57" name="Rectangle 56"/>
          <p:cNvSpPr/>
          <p:nvPr/>
        </p:nvSpPr>
        <p:spPr>
          <a:xfrm>
            <a:off x="1850548" y="747213"/>
            <a:ext cx="9526389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Software Specification(Recommended)</a:t>
            </a:r>
          </a:p>
        </p:txBody>
      </p:sp>
      <p:graphicFrame>
        <p:nvGraphicFramePr>
          <p:cNvPr id="71" name="Table 70"/>
          <p:cNvGraphicFramePr>
            <a:graphicFrameLocks noGrp="1"/>
          </p:cNvGraphicFramePr>
          <p:nvPr/>
        </p:nvGraphicFramePr>
        <p:xfrm>
          <a:off x="2779713" y="4721225"/>
          <a:ext cx="8145462" cy="9048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9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260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8011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43" marR="91443" marT="45734" marB="45734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43" marR="91443" marT="45734" marB="4573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864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43" marR="91443" marT="45734" marB="45734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43" marR="91443" marT="45734" marB="4573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304" name="Rectangle 71"/>
          <p:cNvSpPr>
            <a:spLocks noChangeArrowheads="1"/>
          </p:cNvSpPr>
          <p:nvPr/>
        </p:nvSpPr>
        <p:spPr bwMode="auto">
          <a:xfrm>
            <a:off x="2760663" y="4805363"/>
            <a:ext cx="49466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114300" lvl="1" indent="-114300" defTabSz="622300" eaLnBrk="1" hangingPunct="1">
              <a:lnSpc>
                <a:spcPct val="90000"/>
              </a:lnSpc>
              <a:spcAft>
                <a:spcPct val="15000"/>
              </a:spcAft>
            </a:pP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 Operating System        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Window 10    or below                                                             </a:t>
            </a:r>
          </a:p>
        </p:txBody>
      </p:sp>
      <p:sp>
        <p:nvSpPr>
          <p:cNvPr id="12305" name="Rectangle 72"/>
          <p:cNvSpPr>
            <a:spLocks noChangeArrowheads="1"/>
          </p:cNvSpPr>
          <p:nvPr/>
        </p:nvSpPr>
        <p:spPr bwMode="auto">
          <a:xfrm>
            <a:off x="2825750" y="5205413"/>
            <a:ext cx="7278688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114300" lvl="1" indent="-114300" defTabSz="622300" eaLnBrk="1" hangingPunct="1">
              <a:lnSpc>
                <a:spcPct val="90000"/>
              </a:lnSpc>
              <a:spcAft>
                <a:spcPct val="15000"/>
              </a:spcAft>
            </a:pP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Browser  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                      Mozilla Firefox,  Google Chrome 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936696"/>
              </p:ext>
            </p:extLst>
          </p:nvPr>
        </p:nvGraphicFramePr>
        <p:xfrm>
          <a:off x="2762250" y="2052638"/>
          <a:ext cx="813435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69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48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362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 End </a:t>
                      </a:r>
                      <a:endParaRPr lang="en-US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PHP(5.6.20)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362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 End</a:t>
                      </a:r>
                      <a:endParaRPr lang="en-US" b="1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MySQL(5.6.17)</a:t>
                      </a: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362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Application Server </a:t>
                      </a:r>
                      <a:endParaRPr lang="en-US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Apache</a:t>
                      </a: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362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Editor </a:t>
                      </a:r>
                      <a:endParaRPr lang="en-US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Adobe Dreamweaver (21.0)</a:t>
                      </a: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36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Operating System </a:t>
                      </a:r>
                      <a:endParaRPr lang="en-US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Windows</a:t>
                      </a:r>
                      <a:r>
                        <a:rPr lang="en-US" sz="18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10</a:t>
                      </a:r>
                      <a:endParaRPr 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18501" y="-14546"/>
            <a:ext cx="7873339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u="sng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DATA  DICTIONARY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n-lt"/>
              <a:cs typeface="+mn-cs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950965"/>
              </p:ext>
            </p:extLst>
          </p:nvPr>
        </p:nvGraphicFramePr>
        <p:xfrm>
          <a:off x="3843130" y="639774"/>
          <a:ext cx="5605669" cy="6218226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56056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List Of Tables</a:t>
                      </a:r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users</a:t>
                      </a:r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contacts</a:t>
                      </a:r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chats</a:t>
                      </a:r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groups </a:t>
                      </a:r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   </a:t>
                      </a:r>
                      <a:r>
                        <a:rPr lang="en-IN" sz="1800" dirty="0" err="1"/>
                        <a:t>group_memebers</a:t>
                      </a:r>
                      <a:endParaRPr lang="en-IN" sz="1800" dirty="0"/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statuses</a:t>
                      </a:r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admin       </a:t>
                      </a:r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calls</a:t>
                      </a:r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pages</a:t>
                      </a:r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businesses</a:t>
                      </a:r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3729097198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Product </a:t>
                      </a:r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2973693837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feedback</a:t>
                      </a:r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57428999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err="1"/>
                        <a:t>page_posts</a:t>
                      </a:r>
                      <a:endParaRPr lang="en-IN" sz="1800" dirty="0"/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err="1"/>
                        <a:t>page_followers</a:t>
                      </a:r>
                      <a:endParaRPr lang="en-IN" sz="1800" dirty="0"/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err="1"/>
                        <a:t>page_likes</a:t>
                      </a:r>
                      <a:endParaRPr lang="en-IN" sz="1800" dirty="0"/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err="1"/>
                        <a:t>Page_comments</a:t>
                      </a:r>
                      <a:endParaRPr lang="en-IN" sz="1800" dirty="0"/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ChangeArrowheads="1"/>
          </p:cNvSpPr>
          <p:nvPr/>
        </p:nvSpPr>
        <p:spPr bwMode="auto">
          <a:xfrm>
            <a:off x="368300" y="682625"/>
            <a:ext cx="77692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No:-1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users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uid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Description:Using</a:t>
            </a:r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 this table user can register to the system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973764"/>
              </p:ext>
            </p:extLst>
          </p:nvPr>
        </p:nvGraphicFramePr>
        <p:xfrm>
          <a:off x="1524000" y="1992313"/>
          <a:ext cx="10363201" cy="42001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30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67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84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578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546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49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bigint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User id.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24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user_name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 (50)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username name.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52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mobileno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varchar(10)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Mobile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number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60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Email_id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 (50)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email_id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of user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152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birth_date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Birth date.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87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Profile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</a:t>
                      </a:r>
                      <a:r>
                        <a:rPr lang="en-IN" sz="1800" baseline="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img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                       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(50)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profile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image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 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60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status</a:t>
                      </a: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bit(1)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status.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460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password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varchar(10)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Password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460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createddate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field contains created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 date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.</a:t>
                      </a: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460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Updated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City.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ChangeArrowheads="1"/>
          </p:cNvSpPr>
          <p:nvPr/>
        </p:nvSpPr>
        <p:spPr bwMode="auto">
          <a:xfrm>
            <a:off x="304799" y="52388"/>
            <a:ext cx="7102475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No:- 2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admin</a:t>
            </a: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 aid</a:t>
            </a: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Using this table  admin can login to the system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975237"/>
              </p:ext>
            </p:extLst>
          </p:nvPr>
        </p:nvGraphicFramePr>
        <p:xfrm>
          <a:off x="304800" y="1752600"/>
          <a:ext cx="11582400" cy="50292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09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50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6023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1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1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47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Aid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bigInt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Primary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key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id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of admin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Admin_name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 (50)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not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null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name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of admin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img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 (50)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image of admin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email_id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 (50)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not</a:t>
                      </a:r>
                      <a:r>
                        <a:rPr lang="en-IN" sz="1800" baseline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null</a:t>
                      </a:r>
                      <a:endParaRPr lang="en-IN" sz="11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Email id.</a:t>
                      </a:r>
                      <a:endParaRPr lang="en-IN" sz="11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password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 (10)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Password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 noChangeArrowheads="1"/>
          </p:cNvSpPr>
          <p:nvPr/>
        </p:nvSpPr>
        <p:spPr bwMode="auto">
          <a:xfrm>
            <a:off x="411163" y="264257"/>
            <a:ext cx="7566025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No:- 3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contacts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cid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Foreign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key:uid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Using this table save customer contact.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443498"/>
              </p:ext>
            </p:extLst>
          </p:nvPr>
        </p:nvGraphicFramePr>
        <p:xfrm>
          <a:off x="914400" y="1981200"/>
          <a:ext cx="9102725" cy="22838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31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67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50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489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93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1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contact 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30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uid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Foreign key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Foreign key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41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contactNo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varchar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(10)</a:t>
                      </a: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not null</a:t>
                      </a: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field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contains  contact no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/>
          <p:cNvSpPr>
            <a:spLocks noChangeArrowheads="1"/>
          </p:cNvSpPr>
          <p:nvPr/>
        </p:nvSpPr>
        <p:spPr bwMode="auto">
          <a:xfrm>
            <a:off x="465138" y="-33339"/>
            <a:ext cx="7097712" cy="187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sz="1600" b="1" dirty="0">
                <a:latin typeface="Times New Roman" pitchFamily="18" charset="0"/>
                <a:cs typeface="Times New Roman" pitchFamily="18" charset="0"/>
              </a:rPr>
              <a:t>Table No:- 4</a:t>
            </a:r>
            <a:endParaRPr lang="en-IN" altLang="en-US" sz="1600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sz="1600" b="1" dirty="0">
                <a:latin typeface="Times New Roman" pitchFamily="18" charset="0"/>
                <a:cs typeface="Times New Roman" pitchFamily="18" charset="0"/>
              </a:rPr>
              <a:t>Table Name:- group</a:t>
            </a:r>
            <a:endParaRPr lang="en-IN" altLang="en-US" sz="1600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sz="1600" b="1" dirty="0">
                <a:latin typeface="Times New Roman" pitchFamily="18" charset="0"/>
                <a:cs typeface="Times New Roman" pitchFamily="18" charset="0"/>
              </a:rPr>
              <a:t>Primary Key:- </a:t>
            </a:r>
            <a:r>
              <a:rPr lang="en-IN" altLang="en-US" sz="1600" b="1" dirty="0" err="1">
                <a:latin typeface="Times New Roman" pitchFamily="18" charset="0"/>
                <a:cs typeface="Times New Roman" pitchFamily="18" charset="0"/>
              </a:rPr>
              <a:t>gid</a:t>
            </a:r>
            <a:endParaRPr lang="en-IN" altLang="en-US" sz="1600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sz="1600" b="1" dirty="0">
                <a:latin typeface="Times New Roman" pitchFamily="18" charset="0"/>
                <a:cs typeface="Times New Roman" pitchFamily="18" charset="0"/>
              </a:rPr>
              <a:t>Foreign </a:t>
            </a:r>
            <a:r>
              <a:rPr lang="en-IN" altLang="en-US" sz="1600" b="1" dirty="0" err="1">
                <a:latin typeface="Times New Roman" pitchFamily="18" charset="0"/>
                <a:cs typeface="Times New Roman" pitchFamily="18" charset="0"/>
              </a:rPr>
              <a:t>key:uid</a:t>
            </a:r>
            <a:endParaRPr lang="en-IN" altLang="en-US" sz="1600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sz="1600" b="1" dirty="0">
                <a:latin typeface="Times New Roman" pitchFamily="18" charset="0"/>
                <a:cs typeface="Times New Roman" pitchFamily="18" charset="0"/>
              </a:rPr>
              <a:t>Description: Using this table user can group chat .</a:t>
            </a:r>
            <a:endParaRPr lang="en-IN" altLang="en-US" sz="1600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292610"/>
              </p:ext>
            </p:extLst>
          </p:nvPr>
        </p:nvGraphicFramePr>
        <p:xfrm>
          <a:off x="465138" y="1401763"/>
          <a:ext cx="11480801" cy="30998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47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67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84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578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54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51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gid</a:t>
                      </a:r>
                      <a:endParaRPr lang="en-IN" sz="1800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bigint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group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id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05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uid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Foreign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key 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reference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key of users table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49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groupname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varchar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(50)</a:t>
                      </a: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store group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495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groupimg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varchar(50)</a:t>
                      </a: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image.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249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createdddate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show group created 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896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updateddate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show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group updated 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/>
          <p:cNvSpPr>
            <a:spLocks noChangeArrowheads="1"/>
          </p:cNvSpPr>
          <p:nvPr/>
        </p:nvSpPr>
        <p:spPr bwMode="auto">
          <a:xfrm>
            <a:off x="327025" y="379413"/>
            <a:ext cx="8712200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No:- 5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group_memeber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groupmid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Foreign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key:uid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This Table store group member info</a:t>
            </a:r>
            <a:r>
              <a:rPr lang="en-US" b="1" dirty="0"/>
              <a:t>.</a:t>
            </a:r>
          </a:p>
          <a:p>
            <a:r>
              <a:rPr lang="en-US" dirty="0"/>
              <a:t> </a:t>
            </a:r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902477"/>
              </p:ext>
            </p:extLst>
          </p:nvPr>
        </p:nvGraphicFramePr>
        <p:xfrm>
          <a:off x="327025" y="2490665"/>
          <a:ext cx="9917113" cy="24828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0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14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5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598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9811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36" marR="8803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36" marR="8803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36" marR="8803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36" marR="88036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811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groupmid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36" marR="8803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36" marR="8803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36" marR="8803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group_member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id.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36" marR="88036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66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uid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36" marR="8803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36" marR="88036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altLang="en-US" b="0" dirty="0">
                          <a:latin typeface="Times New Roman" pitchFamily="18" charset="0"/>
                          <a:cs typeface="Times New Roman" pitchFamily="18" charset="0"/>
                        </a:rPr>
                        <a:t>Foreign key</a:t>
                      </a:r>
                    </a:p>
                  </a:txBody>
                  <a:tcPr marL="88036" marR="8803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user 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36" marR="88036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/>
          <p:cNvSpPr>
            <a:spLocks noChangeArrowheads="1"/>
          </p:cNvSpPr>
          <p:nvPr/>
        </p:nvSpPr>
        <p:spPr bwMode="auto">
          <a:xfrm>
            <a:off x="312738" y="379413"/>
            <a:ext cx="7315200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No:- 6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chat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chatid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Foreign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key:uid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This Table is used to store contact details</a:t>
            </a:r>
            <a:r>
              <a:rPr lang="en-US" b="1" dirty="0"/>
              <a:t>.</a:t>
            </a:r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438875"/>
              </p:ext>
            </p:extLst>
          </p:nvPr>
        </p:nvGraphicFramePr>
        <p:xfrm>
          <a:off x="312738" y="1889369"/>
          <a:ext cx="11582401" cy="47354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683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88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81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57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69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92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chatid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chatid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4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gid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altLang="en-US" b="0" dirty="0">
                          <a:latin typeface="Times New Roman" pitchFamily="18" charset="0"/>
                          <a:cs typeface="Times New Roman" pitchFamily="18" charset="0"/>
                        </a:rPr>
                        <a:t>Foreign key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reference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key of group table. 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5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view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Bit(1)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view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of chat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date.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3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msg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Text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 null 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message.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23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media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Varchar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(50)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field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contains store media image or video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58855092"/>
                  </a:ext>
                </a:extLst>
              </a:tr>
              <a:tr h="6320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altLang="en-US" sz="1800" b="0" dirty="0">
                          <a:latin typeface="Times New Roman" pitchFamily="18" charset="0"/>
                          <a:cs typeface="Times New Roman" pitchFamily="18" charset="0"/>
                        </a:rPr>
                        <a:t>Foreign key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field contains reference key of users table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(sender)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20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rid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altLang="en-US" sz="1800" b="0" dirty="0">
                          <a:latin typeface="Times New Roman" pitchFamily="18" charset="0"/>
                          <a:cs typeface="Times New Roman" pitchFamily="18" charset="0"/>
                        </a:rPr>
                        <a:t>Foreign key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field contains reference key of users table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(receiver)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/>
          <p:cNvSpPr>
            <a:spLocks noChangeArrowheads="1"/>
          </p:cNvSpPr>
          <p:nvPr/>
        </p:nvSpPr>
        <p:spPr bwMode="auto">
          <a:xfrm>
            <a:off x="234950" y="163513"/>
            <a:ext cx="6978650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No:- 7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status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sid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Foreign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uid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This Table is used to store status detail </a:t>
            </a:r>
            <a:endParaRPr lang="en-US" b="1" dirty="0"/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252292"/>
              </p:ext>
            </p:extLst>
          </p:nvPr>
        </p:nvGraphicFramePr>
        <p:xfrm>
          <a:off x="516304" y="1766033"/>
          <a:ext cx="9550399" cy="47341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8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58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11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046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459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4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sid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key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sid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64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text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Text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text.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5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media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Varchar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(50)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field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contains store media image or video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909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view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view count of status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5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filed contains reference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key of users table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5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createddate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show group created 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5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updateddate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show group updated 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591419" y="-175846"/>
            <a:ext cx="5009261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u="sng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Project Profile</a:t>
            </a:r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0691084"/>
              </p:ext>
            </p:extLst>
          </p:nvPr>
        </p:nvGraphicFramePr>
        <p:xfrm>
          <a:off x="468313" y="601663"/>
          <a:ext cx="11255375" cy="615231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8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264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7942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itchFamily="18" charset="0"/>
                          <a:cs typeface="Times New Roman" pitchFamily="18" charset="0"/>
                        </a:rPr>
                        <a:t>Project Title</a:t>
                      </a:r>
                    </a:p>
                  </a:txBody>
                  <a:tcPr marL="91446" marR="91446" marT="45693" marB="45693"/>
                </a:tc>
                <a:tc>
                  <a:txBody>
                    <a:bodyPr/>
                    <a:lstStyle/>
                    <a:p>
                      <a:r>
                        <a:rPr lang="en-US" sz="2000" b="0" dirty="0" err="1">
                          <a:latin typeface="Times New Roman" pitchFamily="18" charset="0"/>
                          <a:cs typeface="Times New Roman" pitchFamily="18" charset="0"/>
                        </a:rPr>
                        <a:t>Agwis</a:t>
                      </a:r>
                      <a:r>
                        <a:rPr lang="en-US" sz="2000" b="0" baseline="0" dirty="0">
                          <a:latin typeface="Times New Roman" pitchFamily="18" charset="0"/>
                          <a:cs typeface="Times New Roman" pitchFamily="18" charset="0"/>
                        </a:rPr>
                        <a:t> messenger</a:t>
                      </a:r>
                      <a:endParaRPr lang="en-US" sz="20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6" marR="91446" marT="45693" marB="4569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893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 pitchFamily="18" charset="0"/>
                          <a:cs typeface="Times New Roman" pitchFamily="18" charset="0"/>
                        </a:rPr>
                        <a:t>Project Definition</a:t>
                      </a:r>
                    </a:p>
                  </a:txBody>
                  <a:tcPr marL="91446" marR="91446" marT="45693" marB="45693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To make a website which use</a:t>
                      </a:r>
                      <a:r>
                        <a:rPr lang="en-US" sz="20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to multi purpose social media.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6" marR="91446" marT="45693" marB="4569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576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 pitchFamily="18" charset="0"/>
                          <a:cs typeface="Times New Roman" pitchFamily="18" charset="0"/>
                        </a:rPr>
                        <a:t>Objective</a:t>
                      </a:r>
                    </a:p>
                  </a:txBody>
                  <a:tcPr marL="91446" marR="91446" marT="45693" marB="45693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The main objective of this site is to provide</a:t>
                      </a:r>
                      <a:r>
                        <a:rPr lang="en-US" sz="20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a platform through which people of different interest can communicate with each other and also can create </a:t>
                      </a:r>
                      <a:r>
                        <a:rPr lang="en-US" sz="2000" baseline="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page,Business</a:t>
                      </a:r>
                      <a:r>
                        <a:rPr lang="en-US" sz="20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profile and can add their product online.</a:t>
                      </a:r>
                      <a:endParaRPr lang="en-IN" sz="1600" dirty="0">
                        <a:effectLst/>
                        <a:latin typeface="Times New Roman" pitchFamily="18" charset="0"/>
                        <a:ea typeface="Calibri" panose="020F0502020204030204" pitchFamily="34" charset="0"/>
                        <a:cs typeface="Times New Roman" pitchFamily="18" charset="0"/>
                      </a:endParaRPr>
                    </a:p>
                  </a:txBody>
                  <a:tcPr marL="91446" marR="91446" marT="45693" marB="4569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825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 pitchFamily="18" charset="0"/>
                          <a:cs typeface="Times New Roman" pitchFamily="18" charset="0"/>
                        </a:rPr>
                        <a:t>External</a:t>
                      </a:r>
                      <a:r>
                        <a:rPr lang="en-US" sz="1800" b="1" baseline="0">
                          <a:latin typeface="Times New Roman" pitchFamily="18" charset="0"/>
                          <a:cs typeface="Times New Roman" pitchFamily="18" charset="0"/>
                        </a:rPr>
                        <a:t> Project Guide</a:t>
                      </a:r>
                      <a:endParaRPr lang="en-US" sz="1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6" marR="91446" marT="45693" marB="45693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Mr. </a:t>
                      </a:r>
                      <a:r>
                        <a:rPr lang="en-US" sz="2000" dirty="0" err="1">
                          <a:latin typeface="Times New Roman" pitchFamily="18" charset="0"/>
                          <a:cs typeface="Times New Roman" pitchFamily="18" charset="0"/>
                        </a:rPr>
                        <a:t>Chetan</a:t>
                      </a:r>
                      <a:r>
                        <a:rPr lang="en-US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itchFamily="18" charset="0"/>
                          <a:cs typeface="Times New Roman" pitchFamily="18" charset="0"/>
                        </a:rPr>
                        <a:t>Soni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6" marR="91446" marT="45693" marB="4569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4882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 pitchFamily="18" charset="0"/>
                          <a:cs typeface="Times New Roman" pitchFamily="18" charset="0"/>
                        </a:rPr>
                        <a:t>Internal</a:t>
                      </a:r>
                      <a:r>
                        <a:rPr lang="en-US" sz="1800" b="1" baseline="0">
                          <a:latin typeface="Times New Roman" pitchFamily="18" charset="0"/>
                          <a:cs typeface="Times New Roman" pitchFamily="18" charset="0"/>
                        </a:rPr>
                        <a:t> Project Guide</a:t>
                      </a:r>
                      <a:endParaRPr lang="en-US" sz="1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6" marR="91446" marT="45693" marB="45693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Dr. </a:t>
                      </a:r>
                      <a:r>
                        <a:rPr lang="en-US" alt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Idrish</a:t>
                      </a:r>
                      <a:r>
                        <a:rPr lang="en-US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sandhi</a:t>
                      </a:r>
                      <a:endParaRPr lang="en-US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46" marR="91446" marT="45693" marB="4569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134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 pitchFamily="18" charset="0"/>
                          <a:cs typeface="Times New Roman" pitchFamily="18" charset="0"/>
                        </a:rPr>
                        <a:t>Team Size</a:t>
                      </a:r>
                    </a:p>
                  </a:txBody>
                  <a:tcPr marL="91446" marR="91446" marT="45693" marB="45693"/>
                </a:tc>
                <a:tc>
                  <a:txBody>
                    <a:bodyPr/>
                    <a:lstStyle/>
                    <a:p>
                      <a:r>
                        <a:rPr lang="en-US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TWO MEMBER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6" marR="91446" marT="45693" marB="4569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05576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 pitchFamily="18" charset="0"/>
                          <a:cs typeface="Times New Roman" pitchFamily="18" charset="0"/>
                        </a:rPr>
                        <a:t>Team Member</a:t>
                      </a:r>
                    </a:p>
                  </a:txBody>
                  <a:tcPr marL="91446" marR="91446" marT="45693" marB="45693"/>
                </a:tc>
                <a:tc>
                  <a:txBody>
                    <a:bodyPr/>
                    <a:lstStyle/>
                    <a:p>
                      <a:r>
                        <a:rPr lang="en-US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1)</a:t>
                      </a:r>
                      <a:r>
                        <a:rPr lang="en-US" sz="2000" baseline="0" dirty="0" err="1">
                          <a:latin typeface="Times New Roman" pitchFamily="18" charset="0"/>
                          <a:cs typeface="Times New Roman" pitchFamily="18" charset="0"/>
                        </a:rPr>
                        <a:t>Himani</a:t>
                      </a:r>
                      <a:r>
                        <a:rPr lang="en-US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itchFamily="18" charset="0"/>
                          <a:cs typeface="Times New Roman" pitchFamily="18" charset="0"/>
                        </a:rPr>
                        <a:t>prajapati</a:t>
                      </a:r>
                      <a:endParaRPr lang="en-US" sz="2000" baseline="0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r>
                        <a:rPr lang="en-US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2)</a:t>
                      </a:r>
                      <a:r>
                        <a:rPr lang="en-US" sz="2000" baseline="0" dirty="0" err="1">
                          <a:latin typeface="Times New Roman" pitchFamily="18" charset="0"/>
                          <a:cs typeface="Times New Roman" pitchFamily="18" charset="0"/>
                        </a:rPr>
                        <a:t>Gaurang</a:t>
                      </a:r>
                      <a:r>
                        <a:rPr lang="en-US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itchFamily="18" charset="0"/>
                          <a:cs typeface="Times New Roman" pitchFamily="18" charset="0"/>
                        </a:rPr>
                        <a:t>parmar</a:t>
                      </a:r>
                      <a:br>
                        <a:rPr lang="en-US" sz="2000" baseline="0" dirty="0"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lang="en-US" sz="2000" baseline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6" marR="91446" marT="45693" marB="45693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174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 pitchFamily="18" charset="0"/>
                          <a:cs typeface="Times New Roman" pitchFamily="18" charset="0"/>
                        </a:rPr>
                        <a:t>Front</a:t>
                      </a:r>
                      <a:r>
                        <a:rPr lang="en-US" sz="1800" b="1" baseline="0">
                          <a:latin typeface="Times New Roman" pitchFamily="18" charset="0"/>
                          <a:cs typeface="Times New Roman" pitchFamily="18" charset="0"/>
                        </a:rPr>
                        <a:t> End Tool</a:t>
                      </a:r>
                      <a:endParaRPr lang="en-US" sz="1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6" marR="91446" marT="45693" marB="45693"/>
                </a:tc>
                <a:tc>
                  <a:txBody>
                    <a:bodyPr/>
                    <a:lstStyle/>
                    <a:p>
                      <a:r>
                        <a:rPr lang="en-US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PHP (5.6.15)</a:t>
                      </a:r>
                    </a:p>
                  </a:txBody>
                  <a:tcPr marL="91446" marR="91446" marT="45713" marB="45713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174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 pitchFamily="18" charset="0"/>
                          <a:cs typeface="Times New Roman" pitchFamily="18" charset="0"/>
                        </a:rPr>
                        <a:t>Back End</a:t>
                      </a:r>
                      <a:r>
                        <a:rPr lang="en-US" sz="1800" b="1" baseline="0">
                          <a:latin typeface="Times New Roman" pitchFamily="18" charset="0"/>
                          <a:cs typeface="Times New Roman" pitchFamily="18" charset="0"/>
                        </a:rPr>
                        <a:t> Tool</a:t>
                      </a:r>
                      <a:endParaRPr lang="en-US" sz="1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6" marR="91446" marT="45693" marB="45693"/>
                </a:tc>
                <a:tc>
                  <a:txBody>
                    <a:bodyPr/>
                    <a:lstStyle/>
                    <a:p>
                      <a:r>
                        <a:rPr lang="en-US" sz="2000" baseline="0">
                          <a:latin typeface="Times New Roman" pitchFamily="18" charset="0"/>
                          <a:cs typeface="Times New Roman" pitchFamily="18" charset="0"/>
                        </a:rPr>
                        <a:t>My SQL (5.6.17)</a:t>
                      </a:r>
                      <a:endParaRPr lang="en-US" sz="20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6" marR="91446" marT="45713" marB="45713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134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 pitchFamily="18" charset="0"/>
                          <a:cs typeface="Times New Roman" pitchFamily="18" charset="0"/>
                        </a:rPr>
                        <a:t>Report Generation Tools</a:t>
                      </a:r>
                    </a:p>
                  </a:txBody>
                  <a:tcPr marL="91446" marR="91446" marT="45693" marB="45693"/>
                </a:tc>
                <a:tc>
                  <a:txBody>
                    <a:bodyPr/>
                    <a:lstStyle/>
                    <a:p>
                      <a:r>
                        <a:rPr lang="en-US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MS Office 2019</a:t>
                      </a:r>
                    </a:p>
                  </a:txBody>
                  <a:tcPr marL="91446" marR="91446" marT="45693" marB="45693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6134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 pitchFamily="18" charset="0"/>
                          <a:cs typeface="Times New Roman" pitchFamily="18" charset="0"/>
                        </a:rPr>
                        <a:t>Operating</a:t>
                      </a:r>
                      <a:r>
                        <a:rPr lang="en-US" sz="1800" b="1" baseline="0">
                          <a:latin typeface="Times New Roman" pitchFamily="18" charset="0"/>
                          <a:cs typeface="Times New Roman" pitchFamily="18" charset="0"/>
                        </a:rPr>
                        <a:t> System</a:t>
                      </a:r>
                      <a:endParaRPr lang="en-US" sz="1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6" marR="91446" marT="45693" marB="45693"/>
                </a:tc>
                <a:tc>
                  <a:txBody>
                    <a:bodyPr/>
                    <a:lstStyle/>
                    <a:p>
                      <a:r>
                        <a:rPr lang="en-US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Window 10</a:t>
                      </a:r>
                    </a:p>
                  </a:txBody>
                  <a:tcPr marL="91446" marR="91446" marT="45693" marB="45693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6115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 pitchFamily="18" charset="0"/>
                          <a:cs typeface="Times New Roman" pitchFamily="18" charset="0"/>
                        </a:rPr>
                        <a:t>Project Duration</a:t>
                      </a:r>
                      <a:r>
                        <a:rPr lang="en-US" sz="1800" b="1" baseline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US" sz="1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6" marR="91446" marT="45693" marB="45693"/>
                </a:tc>
                <a:tc>
                  <a:txBody>
                    <a:bodyPr/>
                    <a:lstStyle/>
                    <a:p>
                      <a:r>
                        <a:rPr lang="en-US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4 Months</a:t>
                      </a:r>
                    </a:p>
                  </a:txBody>
                  <a:tcPr marL="91446" marR="91446" marT="45693" marB="45693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"/>
          <p:cNvSpPr>
            <a:spLocks noChangeArrowheads="1"/>
          </p:cNvSpPr>
          <p:nvPr/>
        </p:nvSpPr>
        <p:spPr bwMode="auto">
          <a:xfrm>
            <a:off x="339725" y="431800"/>
            <a:ext cx="6365875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 - 8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call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callid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Foreign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uid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This Table is used to store call detail details </a:t>
            </a:r>
            <a:endParaRPr lang="en-US" b="1" dirty="0"/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047854"/>
              </p:ext>
            </p:extLst>
          </p:nvPr>
        </p:nvGraphicFramePr>
        <p:xfrm>
          <a:off x="339725" y="1957753"/>
          <a:ext cx="11480799" cy="41910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51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2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2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850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457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80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callid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call id.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07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call</a:t>
                      </a:r>
                      <a:r>
                        <a:rPr lang="en-IN" sz="1800" baseline="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type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Varchar(50)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Not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call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type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380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altLang="en-US" b="0" dirty="0">
                          <a:latin typeface="Times New Roman" pitchFamily="18" charset="0"/>
                          <a:cs typeface="Times New Roman" pitchFamily="18" charset="0"/>
                        </a:rPr>
                        <a:t>Foreign Key</a:t>
                      </a:r>
                      <a:endParaRPr lang="en-IN" sz="1800" b="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reference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key of user table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380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rid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altLang="en-US" b="0" dirty="0">
                          <a:latin typeface="Times New Roman" pitchFamily="18" charset="0"/>
                          <a:cs typeface="Times New Roman" pitchFamily="18" charset="0"/>
                        </a:rPr>
                        <a:t>Foreign Key</a:t>
                      </a:r>
                      <a:endParaRPr lang="en-IN" sz="1800" b="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reference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key of user table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349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duration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call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duration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"/>
          <p:cNvSpPr>
            <a:spLocks noChangeArrowheads="1"/>
          </p:cNvSpPr>
          <p:nvPr/>
        </p:nvSpPr>
        <p:spPr bwMode="auto">
          <a:xfrm>
            <a:off x="187325" y="0"/>
            <a:ext cx="6365875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 - 9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page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pageid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Foreign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uid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This Table is used to store  page details </a:t>
            </a:r>
            <a:endParaRPr lang="en-US" b="1" dirty="0"/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804670"/>
              </p:ext>
            </p:extLst>
          </p:nvPr>
        </p:nvGraphicFramePr>
        <p:xfrm>
          <a:off x="187323" y="1514599"/>
          <a:ext cx="11488862" cy="51769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53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37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37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878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390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4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pageid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page id.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4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foreign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user id.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78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pagename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varchar(50)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page name.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5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profileimg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(50)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page profile image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53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bannerimg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varchar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(50)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page banner image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78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description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varcahr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(50)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contains page description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78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pageusername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varchar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(50)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contains page username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358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createddate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show group created 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358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updateddate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show group updated 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/>
          <p:cNvSpPr>
            <a:spLocks noChangeArrowheads="1"/>
          </p:cNvSpPr>
          <p:nvPr/>
        </p:nvSpPr>
        <p:spPr bwMode="auto">
          <a:xfrm>
            <a:off x="147883" y="0"/>
            <a:ext cx="7942262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 - 10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post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pid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Foreign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pageid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This Table is used to store user page post  details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743432"/>
              </p:ext>
            </p:extLst>
          </p:nvPr>
        </p:nvGraphicFramePr>
        <p:xfrm>
          <a:off x="147883" y="1477962"/>
          <a:ext cx="10474325" cy="45008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1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4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1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571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382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1445" marR="9144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1445" marR="9144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1445" marR="9144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1445" marR="9144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5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1445" marR="9144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1445" marR="9144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1445" marR="9144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page id.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1445" marR="9144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3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pageid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1445" marR="9144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1445" marR="9144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foreign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1445" marR="9144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page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id of user.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1445" marR="9144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30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text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Text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text.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3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media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varchar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(50)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field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contains store media image or video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field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contains store 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view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view count of status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341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createddate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show group created 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06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updateddate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show group updated 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"/>
          <p:cNvSpPr>
            <a:spLocks noChangeArrowheads="1"/>
          </p:cNvSpPr>
          <p:nvPr/>
        </p:nvSpPr>
        <p:spPr bwMode="auto">
          <a:xfrm>
            <a:off x="262427" y="0"/>
            <a:ext cx="753745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 - 11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follow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 fid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Foreign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pageid,uid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This Table is used to store follower information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415151"/>
              </p:ext>
            </p:extLst>
          </p:nvPr>
        </p:nvGraphicFramePr>
        <p:xfrm>
          <a:off x="496888" y="1824038"/>
          <a:ext cx="11176001" cy="21475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85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88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0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71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53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69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key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follow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id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69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pageid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Foreign key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reference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key of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page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table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7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reference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key of users table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"/>
          <p:cNvSpPr>
            <a:spLocks noChangeArrowheads="1"/>
          </p:cNvSpPr>
          <p:nvPr/>
        </p:nvSpPr>
        <p:spPr bwMode="auto">
          <a:xfrm>
            <a:off x="192088" y="39200"/>
            <a:ext cx="73406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 - 12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like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Key:-lid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Foreign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uid,postid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This Table is used to store  like information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726582"/>
              </p:ext>
            </p:extLst>
          </p:nvPr>
        </p:nvGraphicFramePr>
        <p:xfrm>
          <a:off x="508000" y="2286000"/>
          <a:ext cx="11176001" cy="44032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85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88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0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71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3814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51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like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id.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66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Foreign key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reference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key of users table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66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pid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Foreign key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reference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key of post table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66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like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bit(1)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field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contains store like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11343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 - 13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comment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commentid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Foreign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postid,uid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This Table is used to store comment information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445928"/>
              </p:ext>
            </p:extLst>
          </p:nvPr>
        </p:nvGraphicFramePr>
        <p:xfrm>
          <a:off x="332765" y="2199176"/>
          <a:ext cx="11176001" cy="27005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85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88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0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71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53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9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commentid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key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comment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id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69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postid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Foreign key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reference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key of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post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table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7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reference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key of users table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67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comment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varchar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(50)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commenet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2891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20663" y="696057"/>
            <a:ext cx="7566025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No:- 14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feedback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feedbackid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Foreign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key:uid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Using this table save feedback.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350345"/>
              </p:ext>
            </p:extLst>
          </p:nvPr>
        </p:nvGraphicFramePr>
        <p:xfrm>
          <a:off x="723900" y="2413000"/>
          <a:ext cx="10160000" cy="19857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91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74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4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66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40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00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feedbackid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feedback 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6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uid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Foreign key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Foreign key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6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message</a:t>
                      </a: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varchar(50)</a:t>
                      </a: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not null</a:t>
                      </a: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field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contains store message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2168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"/>
          <p:cNvSpPr>
            <a:spLocks noChangeArrowheads="1"/>
          </p:cNvSpPr>
          <p:nvPr/>
        </p:nvSpPr>
        <p:spPr bwMode="auto">
          <a:xfrm>
            <a:off x="187325" y="0"/>
            <a:ext cx="6365875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 -15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business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 bid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Foreign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uid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This Table is used to store  business details </a:t>
            </a:r>
            <a:endParaRPr lang="en-US" b="1" dirty="0"/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911169"/>
              </p:ext>
            </p:extLst>
          </p:nvPr>
        </p:nvGraphicFramePr>
        <p:xfrm>
          <a:off x="172278" y="1514599"/>
          <a:ext cx="11503906" cy="55657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57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68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3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390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4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bid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business id.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7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foreign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user id.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78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name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varchar(50)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business name.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78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btype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varchar(50)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business type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81987794"/>
                  </a:ext>
                </a:extLst>
              </a:tr>
              <a:tr h="6578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varchar(50)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business address.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094666898"/>
                  </a:ext>
                </a:extLst>
              </a:tr>
              <a:tr h="6578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description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varcahr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(50)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contains business description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58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createddate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show 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business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created 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358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updateddate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show 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business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updated 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933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F4FCBDA6-94F1-49ED-9718-747B55EE11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577" y="384313"/>
            <a:ext cx="6365875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 -16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product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proid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Foreign Key:- bid</a:t>
            </a: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This Table is used to store  product details </a:t>
            </a:r>
            <a:endParaRPr lang="en-US" b="1" dirty="0"/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567B096-E567-4E02-BBD6-BA7E38A91B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089863"/>
              </p:ext>
            </p:extLst>
          </p:nvPr>
        </p:nvGraphicFramePr>
        <p:xfrm>
          <a:off x="185530" y="1872408"/>
          <a:ext cx="11503906" cy="54463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57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68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3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390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4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proid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product id.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7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bid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foreign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user id.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78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name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varchar(50)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product name.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94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img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Float()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product  image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78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price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Float()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contains product price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78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discount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float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contains product discount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43983423"/>
                  </a:ext>
                </a:extLst>
              </a:tr>
              <a:tr h="6358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createddate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show product created 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358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updateddate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show 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product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updated 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94170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814D9C-8E8C-473A-98F5-8B2AE0350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8470" y="3220277"/>
            <a:ext cx="10243930" cy="29684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                             </a:t>
            </a:r>
            <a:r>
              <a:rPr lang="en-US" sz="7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ER- Diagram</a:t>
            </a:r>
            <a:endParaRPr lang="en-GB" sz="72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3"/>
          <p:cNvSpPr>
            <a:spLocks noGrp="1"/>
          </p:cNvSpPr>
          <p:nvPr>
            <p:ph sz="half" idx="1"/>
          </p:nvPr>
        </p:nvSpPr>
        <p:spPr>
          <a:xfrm>
            <a:off x="1200150" y="1749425"/>
            <a:ext cx="7623175" cy="4476750"/>
          </a:xfrm>
        </p:spPr>
        <p:txBody>
          <a:bodyPr rtlCol="0">
            <a:normAutofit fontScale="85000" lnSpcReduction="10000"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000" b="1">
                <a:latin typeface="Times New Roman" pitchFamily="18" charset="0"/>
                <a:cs typeface="Times New Roman" pitchFamily="18" charset="0"/>
              </a:rPr>
              <a:t>Name:-     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NIVAAN INFOTECH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000" b="1">
                <a:latin typeface="Times New Roman" pitchFamily="18" charset="0"/>
                <a:cs typeface="Times New Roman" pitchFamily="18" charset="0"/>
              </a:rPr>
              <a:t>Address:- 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F-33, Tirupati Metro Mall, Near Shahibaug 		                                                        	         Society, Visnagar-384315.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000" b="1">
                <a:latin typeface="Times New Roman" pitchFamily="18" charset="0"/>
                <a:cs typeface="Times New Roman" pitchFamily="18" charset="0"/>
              </a:rPr>
              <a:t>Website:- 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www.nivaaninfotech.com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000" b="1">
                <a:latin typeface="Times New Roman" pitchFamily="18" charset="0"/>
                <a:cs typeface="Times New Roman" pitchFamily="18" charset="0"/>
              </a:rPr>
              <a:t>E-Mail:-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    nivaaninfotech@nivaaninfotech.com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000" b="1">
                <a:latin typeface="Times New Roman" pitchFamily="18" charset="0"/>
                <a:cs typeface="Times New Roman" pitchFamily="18" charset="0"/>
              </a:rPr>
              <a:t>Owner:-  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Mr. Chetan Soni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000" b="1">
                <a:latin typeface="Times New Roman" pitchFamily="18" charset="0"/>
                <a:cs typeface="Times New Roman" pitchFamily="18" charset="0"/>
              </a:rPr>
              <a:t>About Company:-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 Nivaan Infotech Presently Based At Visnagar In North 			     Gujarat Is Dedicated To Provide Quality  Based.Satisfactory                   		     &amp; Cost Effictive Services.We Believe In Implementing 			     Innovation Ideas &amp; Maintaining Quality Standards.</a:t>
            </a:r>
            <a:endParaRPr lang="en-US" sz="2000" b="1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791575" y="1470025"/>
            <a:ext cx="2603500" cy="2693988"/>
          </a:xfrm>
          <a:ln w="38100" cap="sq">
            <a:solidFill>
              <a:srgbClr val="00000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1939262" y="561707"/>
            <a:ext cx="7511143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400" b="1" u="sng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Organization Profile</a:t>
            </a:r>
            <a:endParaRPr lang="en-US" sz="4400" b="1" u="sng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n-lt"/>
              <a:cs typeface="+mn-cs"/>
            </a:endParaRP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D4B3B1-7EC8-49A3-983F-AA2A3B396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12" y="50730"/>
            <a:ext cx="10010775" cy="66770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63533-D63E-4EE3-B9FF-A21F32DD1F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CLASS DIAGRAM</a:t>
            </a:r>
          </a:p>
        </p:txBody>
      </p:sp>
    </p:spTree>
    <p:extLst>
      <p:ext uri="{BB962C8B-B14F-4D97-AF65-F5344CB8AC3E}">
        <p14:creationId xmlns:p14="http://schemas.microsoft.com/office/powerpoint/2010/main" val="3910966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5DC58A-9561-4B35-B4B6-1C909D3368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56522" y="552450"/>
            <a:ext cx="9409043" cy="600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391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C3F245A-73A3-4108-835A-75062DBCD156}"/>
              </a:ext>
            </a:extLst>
          </p:cNvPr>
          <p:cNvSpPr/>
          <p:nvPr/>
        </p:nvSpPr>
        <p:spPr>
          <a:xfrm>
            <a:off x="4248871" y="2085141"/>
            <a:ext cx="432048" cy="43204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08F221-BFFC-4B70-A232-14522AB3C829}"/>
              </a:ext>
            </a:extLst>
          </p:cNvPr>
          <p:cNvCxnSpPr>
            <a:cxnSpLocks/>
          </p:cNvCxnSpPr>
          <p:nvPr/>
        </p:nvCxnSpPr>
        <p:spPr>
          <a:xfrm>
            <a:off x="4183186" y="2709584"/>
            <a:ext cx="4680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95152B-9F3E-49F0-AF28-1F100C8230EB}"/>
              </a:ext>
            </a:extLst>
          </p:cNvPr>
          <p:cNvCxnSpPr/>
          <p:nvPr/>
        </p:nvCxnSpPr>
        <p:spPr>
          <a:xfrm flipH="1">
            <a:off x="4248871" y="3093253"/>
            <a:ext cx="216024" cy="2160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86D1102-53B8-4E8B-B240-1F9179CD3EDF}"/>
              </a:ext>
            </a:extLst>
          </p:cNvPr>
          <p:cNvCxnSpPr>
            <a:stCxn id="4" idx="4"/>
          </p:cNvCxnSpPr>
          <p:nvPr/>
        </p:nvCxnSpPr>
        <p:spPr>
          <a:xfrm>
            <a:off x="4464895" y="2517189"/>
            <a:ext cx="0" cy="5760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36C5CBD-04FB-4D03-8421-FC04D14D1D24}"/>
              </a:ext>
            </a:extLst>
          </p:cNvPr>
          <p:cNvCxnSpPr/>
          <p:nvPr/>
        </p:nvCxnSpPr>
        <p:spPr>
          <a:xfrm>
            <a:off x="4464895" y="3093253"/>
            <a:ext cx="216024" cy="1744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B47B679-E192-4EC6-9D83-3F1B113D6C7A}"/>
              </a:ext>
            </a:extLst>
          </p:cNvPr>
          <p:cNvSpPr txBox="1"/>
          <p:nvPr/>
        </p:nvSpPr>
        <p:spPr>
          <a:xfrm>
            <a:off x="3540369" y="3552092"/>
            <a:ext cx="996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Admin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CE86F5-B25D-4749-82E2-DC08E9A17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919" y="399389"/>
            <a:ext cx="4299426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230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E0CE63-6E08-48E6-8B6A-DE7D1297AE80}"/>
              </a:ext>
            </a:extLst>
          </p:cNvPr>
          <p:cNvSpPr txBox="1"/>
          <p:nvPr/>
        </p:nvSpPr>
        <p:spPr>
          <a:xfrm>
            <a:off x="3633906" y="3212977"/>
            <a:ext cx="87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C00C839-675F-4BA2-933E-0A625C08B3E4}"/>
              </a:ext>
            </a:extLst>
          </p:cNvPr>
          <p:cNvSpPr/>
          <p:nvPr/>
        </p:nvSpPr>
        <p:spPr>
          <a:xfrm>
            <a:off x="3747654" y="2051556"/>
            <a:ext cx="432048" cy="43204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E12D1B-44D2-48B2-B376-963A5E380A69}"/>
              </a:ext>
            </a:extLst>
          </p:cNvPr>
          <p:cNvCxnSpPr>
            <a:cxnSpLocks/>
          </p:cNvCxnSpPr>
          <p:nvPr/>
        </p:nvCxnSpPr>
        <p:spPr>
          <a:xfrm>
            <a:off x="3681969" y="2675999"/>
            <a:ext cx="4680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12EC8C1-066F-4DC9-A25E-63073DA4F212}"/>
              </a:ext>
            </a:extLst>
          </p:cNvPr>
          <p:cNvCxnSpPr/>
          <p:nvPr/>
        </p:nvCxnSpPr>
        <p:spPr>
          <a:xfrm flipH="1">
            <a:off x="3747654" y="3059668"/>
            <a:ext cx="216024" cy="2160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13B01C4-41DD-4418-84CD-A5EEA31FC8DE}"/>
              </a:ext>
            </a:extLst>
          </p:cNvPr>
          <p:cNvCxnSpPr>
            <a:stCxn id="9" idx="4"/>
          </p:cNvCxnSpPr>
          <p:nvPr/>
        </p:nvCxnSpPr>
        <p:spPr>
          <a:xfrm>
            <a:off x="3963678" y="2483604"/>
            <a:ext cx="0" cy="5760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0B85DB8-793B-4215-815C-B59FB276AEDC}"/>
              </a:ext>
            </a:extLst>
          </p:cNvPr>
          <p:cNvCxnSpPr/>
          <p:nvPr/>
        </p:nvCxnSpPr>
        <p:spPr>
          <a:xfrm>
            <a:off x="3963678" y="3059668"/>
            <a:ext cx="216024" cy="1744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44504AB-468A-40C6-871C-10BF6B723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702" y="440462"/>
            <a:ext cx="6248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368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52CF37-A272-43AE-8EF6-66434E2080CD}"/>
              </a:ext>
            </a:extLst>
          </p:cNvPr>
          <p:cNvSpPr txBox="1"/>
          <p:nvPr/>
        </p:nvSpPr>
        <p:spPr>
          <a:xfrm>
            <a:off x="515814" y="890954"/>
            <a:ext cx="366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Sequence diagram of Admin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03B9BD-EEDD-4569-9DFD-F09F0CADA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635" y="0"/>
            <a:ext cx="7315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350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7E2F268-B8DA-4C11-822F-6D42F1BFB7FF}"/>
              </a:ext>
            </a:extLst>
          </p:cNvPr>
          <p:cNvSpPr txBox="1"/>
          <p:nvPr/>
        </p:nvSpPr>
        <p:spPr>
          <a:xfrm>
            <a:off x="515814" y="890954"/>
            <a:ext cx="366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Sequence diagram of User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FD8536-54B3-4229-B7E4-3809B4D69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887" y="0"/>
            <a:ext cx="64538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1059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C99C400-4F7B-475F-A94B-F36031127953}"/>
              </a:ext>
            </a:extLst>
          </p:cNvPr>
          <p:cNvSpPr txBox="1"/>
          <p:nvPr/>
        </p:nvSpPr>
        <p:spPr>
          <a:xfrm>
            <a:off x="609600" y="726831"/>
            <a:ext cx="3446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Activity diagram of Admin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6359B5-89AB-4DEF-8EAB-2F5626004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682" y="13252"/>
            <a:ext cx="63899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622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D6C0B7-F9C3-47C2-BBD4-EEEC0F339FD7}"/>
              </a:ext>
            </a:extLst>
          </p:cNvPr>
          <p:cNvSpPr txBox="1"/>
          <p:nvPr/>
        </p:nvSpPr>
        <p:spPr>
          <a:xfrm>
            <a:off x="609600" y="726831"/>
            <a:ext cx="3446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Activity diagram of User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0F3BBF-E3B4-4C0A-8B3A-0AE9FF11B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66" y="0"/>
            <a:ext cx="64299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329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D48CC8-9E21-4827-AF27-D578A8A75DFA}"/>
              </a:ext>
            </a:extLst>
          </p:cNvPr>
          <p:cNvSpPr txBox="1"/>
          <p:nvPr/>
        </p:nvSpPr>
        <p:spPr>
          <a:xfrm>
            <a:off x="1868557" y="3127513"/>
            <a:ext cx="86801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u="sng" dirty="0">
                <a:solidFill>
                  <a:srgbClr val="7030A0"/>
                </a:solidFill>
              </a:rPr>
              <a:t>Webform Design</a:t>
            </a:r>
          </a:p>
        </p:txBody>
      </p:sp>
    </p:spTree>
    <p:extLst>
      <p:ext uri="{BB962C8B-B14F-4D97-AF65-F5344CB8AC3E}">
        <p14:creationId xmlns:p14="http://schemas.microsoft.com/office/powerpoint/2010/main" val="2920354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5963" y="1825625"/>
            <a:ext cx="9709150" cy="3816350"/>
          </a:xfrm>
        </p:spPr>
        <p:txBody>
          <a:bodyPr rtlCol="0">
            <a:normAutofit/>
          </a:bodyPr>
          <a:lstStyle/>
          <a:p>
            <a:pPr marL="0" indent="0" algn="just" eaLnBrk="1" fontAlgn="auto" hangingPunct="1"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buNone/>
              <a:defRPr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marL="274320" indent="-274320" algn="just" eaLnBrk="1" fontAlgn="auto" hangingPunct="1"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buFont typeface="Wingdings" pitchFamily="2" charset="2"/>
              <a:buChar char="Ø"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Existing system is time wasting. </a:t>
            </a:r>
          </a:p>
          <a:p>
            <a:pPr marL="274320" indent="-274320" algn="just" eaLnBrk="1" fontAlgn="auto" hangingPunct="1"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buFont typeface="Wingdings" pitchFamily="2" charset="2"/>
              <a:buChar char="Ø"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User can not create his/her online business profile in single  messenger app.</a:t>
            </a:r>
          </a:p>
          <a:p>
            <a:pPr marL="274320" indent="-274320" algn="just" eaLnBrk="1" fontAlgn="auto" hangingPunct="1"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buFont typeface="Wingdings" pitchFamily="2" charset="2"/>
              <a:buChar char="Ø"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User can not get the notification online.</a:t>
            </a:r>
          </a:p>
          <a:p>
            <a:pPr marL="274320" indent="-274320" algn="just" eaLnBrk="1" fontAlgn="auto" hangingPunct="1"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buFont typeface="Wingdings" pitchFamily="2" charset="2"/>
              <a:buChar char="Ø"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Admin can not verified the user.</a:t>
            </a:r>
          </a:p>
          <a:p>
            <a:pPr marL="0" indent="0" algn="just" eaLnBrk="1" fontAlgn="auto" hangingPunct="1"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buNone/>
              <a:defRPr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64179" y="835385"/>
            <a:ext cx="7055556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u="sng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Problem Of Existing System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3D08D3-F75D-4065-97A5-F027720E89B7}"/>
              </a:ext>
            </a:extLst>
          </p:cNvPr>
          <p:cNvSpPr txBox="1"/>
          <p:nvPr/>
        </p:nvSpPr>
        <p:spPr>
          <a:xfrm>
            <a:off x="689113" y="172278"/>
            <a:ext cx="4214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2.User registration form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05C810-E36D-42C2-99CC-46E756AA3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39" y="887897"/>
            <a:ext cx="9727095" cy="556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412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7D4C07-1904-4C00-A1A4-8D8EF48DB401}"/>
              </a:ext>
            </a:extLst>
          </p:cNvPr>
          <p:cNvSpPr txBox="1"/>
          <p:nvPr/>
        </p:nvSpPr>
        <p:spPr>
          <a:xfrm>
            <a:off x="384313" y="238539"/>
            <a:ext cx="3419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1.UserLogin 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506D2-36AD-4242-9822-28F004C54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461" y="795129"/>
            <a:ext cx="8931965" cy="552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19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137982-DD2D-4C3A-AE2C-2DDBC5124315}"/>
              </a:ext>
            </a:extLst>
          </p:cNvPr>
          <p:cNvSpPr txBox="1"/>
          <p:nvPr/>
        </p:nvSpPr>
        <p:spPr>
          <a:xfrm>
            <a:off x="742122" y="212035"/>
            <a:ext cx="4969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1.1UserLogin form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A7142-FB8E-4FD1-98D6-F8AF1D14D66D}"/>
              </a:ext>
            </a:extLst>
          </p:cNvPr>
          <p:cNvSpPr txBox="1"/>
          <p:nvPr/>
        </p:nvSpPr>
        <p:spPr>
          <a:xfrm>
            <a:off x="636104" y="5711687"/>
            <a:ext cx="95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Description: this page show  error in </a:t>
            </a:r>
            <a:r>
              <a:rPr lang="en-GB" dirty="0" err="1"/>
              <a:t>userlogin</a:t>
            </a:r>
            <a:r>
              <a:rPr lang="en-GB" dirty="0"/>
              <a:t> 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8CF687-5F3F-4D65-B0A6-81340B3AA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22" y="874643"/>
            <a:ext cx="9568070" cy="483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955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3B9AB4-BB2F-4DB1-BCB7-6D41B811CC34}"/>
              </a:ext>
            </a:extLst>
          </p:cNvPr>
          <p:cNvSpPr txBox="1"/>
          <p:nvPr/>
        </p:nvSpPr>
        <p:spPr>
          <a:xfrm flipH="1">
            <a:off x="695076" y="318052"/>
            <a:ext cx="2472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3.Chat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06B505-C2CF-46FE-9B44-7264ABB00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61" y="874643"/>
            <a:ext cx="10548729" cy="556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941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B4CC45-E3E7-4AB3-B552-DCBCC2FEB5DB}"/>
              </a:ext>
            </a:extLst>
          </p:cNvPr>
          <p:cNvSpPr txBox="1"/>
          <p:nvPr/>
        </p:nvSpPr>
        <p:spPr>
          <a:xfrm>
            <a:off x="622852" y="437322"/>
            <a:ext cx="294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4.Userprofile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A22CC4-5605-4052-8CFE-25E454273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975" y="1391478"/>
            <a:ext cx="9236764" cy="515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856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FB2C40-053E-4769-BB2C-BE36F1E0B6AF}"/>
              </a:ext>
            </a:extLst>
          </p:cNvPr>
          <p:cNvSpPr txBox="1"/>
          <p:nvPr/>
        </p:nvSpPr>
        <p:spPr>
          <a:xfrm>
            <a:off x="291548" y="225287"/>
            <a:ext cx="4373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5.Editprofile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6236A-550F-41A1-9A43-567C21FE7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670" y="980661"/>
            <a:ext cx="9250017" cy="503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60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453E4-0297-442C-9DB0-87566F8F6AD4}"/>
              </a:ext>
            </a:extLst>
          </p:cNvPr>
          <p:cNvSpPr txBox="1"/>
          <p:nvPr/>
        </p:nvSpPr>
        <p:spPr>
          <a:xfrm>
            <a:off x="874643" y="410817"/>
            <a:ext cx="522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6.Create group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11CA1-FF67-45D8-BE4C-EC0A9640F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495" y="780149"/>
            <a:ext cx="9276521" cy="32617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25D99E-5F3A-4454-BFA5-2263D0BAA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494" y="4200940"/>
            <a:ext cx="9276521" cy="247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2850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7136E-CD1C-4A9E-85BC-6D0D06B42025}"/>
              </a:ext>
            </a:extLst>
          </p:cNvPr>
          <p:cNvSpPr txBox="1"/>
          <p:nvPr/>
        </p:nvSpPr>
        <p:spPr>
          <a:xfrm>
            <a:off x="238539" y="424070"/>
            <a:ext cx="626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6.1 Create group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FBDFA1-0A93-44E3-9959-CF193E25A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87" y="1431235"/>
            <a:ext cx="8269355" cy="421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107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DB6E9B-288D-484E-A95E-77A7A0DEBD8C}"/>
              </a:ext>
            </a:extLst>
          </p:cNvPr>
          <p:cNvSpPr txBox="1"/>
          <p:nvPr/>
        </p:nvSpPr>
        <p:spPr>
          <a:xfrm>
            <a:off x="318052" y="371061"/>
            <a:ext cx="3140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6.2 show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AF8281-3617-4263-B749-1340608E1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147" y="901149"/>
            <a:ext cx="9395791" cy="530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361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8586E3-2F76-49A6-BB6D-53E5F45FE737}"/>
              </a:ext>
            </a:extLst>
          </p:cNvPr>
          <p:cNvSpPr txBox="1"/>
          <p:nvPr/>
        </p:nvSpPr>
        <p:spPr>
          <a:xfrm>
            <a:off x="410817" y="238539"/>
            <a:ext cx="349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6.2.1 add user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974FF-AD17-433F-9386-C7D055467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435" y="940904"/>
            <a:ext cx="9064487" cy="41214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0888D0-A454-42DC-9A19-4DDD65376328}"/>
              </a:ext>
            </a:extLst>
          </p:cNvPr>
          <p:cNvSpPr txBox="1"/>
          <p:nvPr/>
        </p:nvSpPr>
        <p:spPr>
          <a:xfrm>
            <a:off x="410816" y="5639665"/>
            <a:ext cx="845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page shows add group member after creation of group</a:t>
            </a:r>
          </a:p>
        </p:txBody>
      </p:sp>
    </p:spTree>
    <p:extLst>
      <p:ext uri="{BB962C8B-B14F-4D97-AF65-F5344CB8AC3E}">
        <p14:creationId xmlns:p14="http://schemas.microsoft.com/office/powerpoint/2010/main" val="3812645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3250" y="2133600"/>
            <a:ext cx="9631363" cy="3778250"/>
          </a:xfrm>
        </p:spPr>
        <p:txBody>
          <a:bodyPr rtlCol="0">
            <a:normAutofit/>
          </a:bodyPr>
          <a:lstStyle/>
          <a:p>
            <a:pPr marL="274320" indent="-274320" algn="just" eaLnBrk="1" fontAlgn="auto" hangingPunct="1"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buFont typeface="Wingdings" pitchFamily="2" charset="2"/>
              <a:buChar char="Ø"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For the better searching  facility as per user convenient. </a:t>
            </a:r>
          </a:p>
          <a:p>
            <a:pPr marL="274320" indent="-274320" algn="just" eaLnBrk="1" fontAlgn="auto" hangingPunct="1"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buFont typeface="Wingdings" pitchFamily="2" charset="2"/>
              <a:buChar char="Ø"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To include OTP facility in the system.</a:t>
            </a:r>
          </a:p>
          <a:p>
            <a:pPr marL="274320" indent="-274320" algn="just" eaLnBrk="1" fontAlgn="auto" hangingPunct="1"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buFont typeface="Wingdings" pitchFamily="2" charset="2"/>
              <a:buChar char="Ø"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Create page and blog online business  in single messenger app </a:t>
            </a:r>
          </a:p>
          <a:p>
            <a:pPr marL="274320" indent="-274320" algn="just" eaLnBrk="1" fontAlgn="auto" hangingPunct="1"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buFont typeface="Wingdings" pitchFamily="2" charset="2"/>
              <a:buChar char="Ø"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To include the feedback and ratting.</a:t>
            </a:r>
          </a:p>
          <a:p>
            <a:pPr marL="274320" indent="-274320" algn="just" eaLnBrk="1" fontAlgn="auto" hangingPunct="1"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buFont typeface="Wingdings" pitchFamily="2" charset="2"/>
              <a:buChar char="Ø"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Secure and perfect output.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20499" y="714922"/>
            <a:ext cx="7779703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u="sng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Need For New System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89C0DB-022E-4FF2-8F27-0B3F06862FCF}"/>
              </a:ext>
            </a:extLst>
          </p:cNvPr>
          <p:cNvSpPr txBox="1"/>
          <p:nvPr/>
        </p:nvSpPr>
        <p:spPr>
          <a:xfrm>
            <a:off x="834887" y="715617"/>
            <a:ext cx="275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7.Friend form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1F2B32-5BCA-4038-A109-10CCDECCE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497496"/>
            <a:ext cx="9024730" cy="492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8711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346133-6BE6-45D8-887C-3DA50CA5AF75}"/>
              </a:ext>
            </a:extLst>
          </p:cNvPr>
          <p:cNvSpPr txBox="1"/>
          <p:nvPr/>
        </p:nvSpPr>
        <p:spPr>
          <a:xfrm>
            <a:off x="583096" y="357809"/>
            <a:ext cx="216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8. Create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CC3EBE-4696-4328-99E8-6C1D0ABE8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679" y="1007166"/>
            <a:ext cx="9647582" cy="563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5960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9E8D45-2934-4E4B-A5E7-010FFCDD1DB2}"/>
              </a:ext>
            </a:extLst>
          </p:cNvPr>
          <p:cNvSpPr txBox="1"/>
          <p:nvPr/>
        </p:nvSpPr>
        <p:spPr>
          <a:xfrm>
            <a:off x="318052" y="291548"/>
            <a:ext cx="4041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8.1 show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69B366-3AB2-4780-BC0B-9BF48C988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09" y="874643"/>
            <a:ext cx="9554817" cy="538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383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616C8F-852D-427A-A6D5-CCE2ACE1515A}"/>
              </a:ext>
            </a:extLst>
          </p:cNvPr>
          <p:cNvSpPr txBox="1"/>
          <p:nvPr/>
        </p:nvSpPr>
        <p:spPr>
          <a:xfrm>
            <a:off x="655093" y="354842"/>
            <a:ext cx="2688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9.Create Business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7B6E71-5FC9-4A5B-B57B-A10FBC144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443" y="834887"/>
            <a:ext cx="9912627" cy="538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105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616C8F-852D-427A-A6D5-CCE2ACE1515A}"/>
              </a:ext>
            </a:extLst>
          </p:cNvPr>
          <p:cNvSpPr txBox="1"/>
          <p:nvPr/>
        </p:nvSpPr>
        <p:spPr>
          <a:xfrm>
            <a:off x="655093" y="354842"/>
            <a:ext cx="2688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10.show Business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A0375A-D7BD-4409-8648-827883B93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61" y="1078173"/>
            <a:ext cx="9034817" cy="542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994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616C8F-852D-427A-A6D5-CCE2ACE1515A}"/>
              </a:ext>
            </a:extLst>
          </p:cNvPr>
          <p:cNvSpPr txBox="1"/>
          <p:nvPr/>
        </p:nvSpPr>
        <p:spPr>
          <a:xfrm>
            <a:off x="655093" y="354842"/>
            <a:ext cx="2688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11.Edit  Business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7575BC-64D2-4BA2-8FE8-900C07ECD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52" y="848139"/>
            <a:ext cx="10177670" cy="565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373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616C8F-852D-427A-A6D5-CCE2ACE1515A}"/>
              </a:ext>
            </a:extLst>
          </p:cNvPr>
          <p:cNvSpPr txBox="1"/>
          <p:nvPr/>
        </p:nvSpPr>
        <p:spPr>
          <a:xfrm>
            <a:off x="655093" y="354842"/>
            <a:ext cx="2688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12.Add Product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74E765-3894-4F65-80C2-6FE0BADAA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973" y="993913"/>
            <a:ext cx="9806609" cy="550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692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616C8F-852D-427A-A6D5-CCE2ACE1515A}"/>
              </a:ext>
            </a:extLst>
          </p:cNvPr>
          <p:cNvSpPr txBox="1"/>
          <p:nvPr/>
        </p:nvSpPr>
        <p:spPr>
          <a:xfrm>
            <a:off x="655093" y="354842"/>
            <a:ext cx="460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13.Show  Business and product 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5637CB-B541-4001-9FAE-0ACAFC8D5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209" y="874643"/>
            <a:ext cx="8971721" cy="562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9877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616C8F-852D-427A-A6D5-CCE2ACE1515A}"/>
              </a:ext>
            </a:extLst>
          </p:cNvPr>
          <p:cNvSpPr txBox="1"/>
          <p:nvPr/>
        </p:nvSpPr>
        <p:spPr>
          <a:xfrm>
            <a:off x="1285462" y="3244334"/>
            <a:ext cx="89319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7030A0"/>
                </a:solidFill>
              </a:rPr>
              <a:t>   </a:t>
            </a:r>
            <a:r>
              <a:rPr lang="en-GB" sz="4400" b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Admin side webform design</a:t>
            </a:r>
          </a:p>
        </p:txBody>
      </p:sp>
    </p:spTree>
    <p:extLst>
      <p:ext uri="{BB962C8B-B14F-4D97-AF65-F5344CB8AC3E}">
        <p14:creationId xmlns:p14="http://schemas.microsoft.com/office/powerpoint/2010/main" val="37987743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616C8F-852D-427A-A6D5-CCE2ACE1515A}"/>
              </a:ext>
            </a:extLst>
          </p:cNvPr>
          <p:cNvSpPr txBox="1"/>
          <p:nvPr/>
        </p:nvSpPr>
        <p:spPr>
          <a:xfrm>
            <a:off x="655093" y="354842"/>
            <a:ext cx="460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1.Home page of admin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C1434D-09D2-4268-9B32-814A2BFE3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531" y="1192696"/>
            <a:ext cx="8746434" cy="531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431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098675" y="1262063"/>
            <a:ext cx="8291513" cy="51054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:</a:t>
            </a:r>
          </a:p>
          <a:p>
            <a:pPr eaLnBrk="1" fontAlgn="auto" hangingPunct="1"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User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 User Call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 chat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 feedback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 page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business profile and product.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sz="2000" dirty="0"/>
          </a:p>
          <a:p>
            <a:pPr marL="0" indent="0" eaLnBrk="1" fontAlgn="auto" hangingPunct="1">
              <a:spcAft>
                <a:spcPts val="0"/>
              </a:spcAft>
              <a:buClr>
                <a:schemeClr val="tx1"/>
              </a:buClr>
              <a:buFont typeface="Arial" pitchFamily="34" charset="0"/>
              <a:buNone/>
              <a:defRPr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sz="2000" dirty="0"/>
          </a:p>
          <a:p>
            <a:pPr marL="0" indent="0" eaLnBrk="1" fontAlgn="auto" hangingPunct="1">
              <a:spcAft>
                <a:spcPts val="0"/>
              </a:spcAft>
              <a:buClr>
                <a:schemeClr val="tx1"/>
              </a:buClr>
              <a:buFont typeface="Arial" pitchFamily="34" charset="0"/>
              <a:buNone/>
              <a:defRPr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56211" y="332778"/>
            <a:ext cx="7779703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u="sng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Modules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616C8F-852D-427A-A6D5-CCE2ACE1515A}"/>
              </a:ext>
            </a:extLst>
          </p:cNvPr>
          <p:cNvSpPr txBox="1"/>
          <p:nvPr/>
        </p:nvSpPr>
        <p:spPr>
          <a:xfrm>
            <a:off x="655093" y="354842"/>
            <a:ext cx="460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13.Show user from admin side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2219FF-552B-4CE2-BE0D-6F3D1439A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739" y="1060174"/>
            <a:ext cx="9289773" cy="544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849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616C8F-852D-427A-A6D5-CCE2ACE1515A}"/>
              </a:ext>
            </a:extLst>
          </p:cNvPr>
          <p:cNvSpPr txBox="1"/>
          <p:nvPr/>
        </p:nvSpPr>
        <p:spPr>
          <a:xfrm>
            <a:off x="655093" y="354842"/>
            <a:ext cx="460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13.Show single user from Admin side</a:t>
            </a:r>
          </a:p>
        </p:txBody>
      </p:sp>
    </p:spTree>
    <p:extLst>
      <p:ext uri="{BB962C8B-B14F-4D97-AF65-F5344CB8AC3E}">
        <p14:creationId xmlns:p14="http://schemas.microsoft.com/office/powerpoint/2010/main" val="3964526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616C8F-852D-427A-A6D5-CCE2ACE1515A}"/>
              </a:ext>
            </a:extLst>
          </p:cNvPr>
          <p:cNvSpPr txBox="1"/>
          <p:nvPr/>
        </p:nvSpPr>
        <p:spPr>
          <a:xfrm>
            <a:off x="655093" y="354842"/>
            <a:ext cx="460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13.Show group admin side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CD7A7F-F6C5-47E1-9A16-0B49F7C59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329" y="1152939"/>
            <a:ext cx="8441635" cy="535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07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616C8F-852D-427A-A6D5-CCE2ACE1515A}"/>
              </a:ext>
            </a:extLst>
          </p:cNvPr>
          <p:cNvSpPr txBox="1"/>
          <p:nvPr/>
        </p:nvSpPr>
        <p:spPr>
          <a:xfrm>
            <a:off x="655093" y="354842"/>
            <a:ext cx="460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13.Show  page from Admin side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B48BBE-E4D1-45BA-95CC-E1C3C2893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957" y="1192696"/>
            <a:ext cx="9753600" cy="531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5349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616C8F-852D-427A-A6D5-CCE2ACE1515A}"/>
              </a:ext>
            </a:extLst>
          </p:cNvPr>
          <p:cNvSpPr txBox="1"/>
          <p:nvPr/>
        </p:nvSpPr>
        <p:spPr>
          <a:xfrm>
            <a:off x="655093" y="354842"/>
            <a:ext cx="460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13.Show  Business  form Admin side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AF8675-F5A7-42E3-94D2-B614BA5CB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09" y="1205949"/>
            <a:ext cx="10376453" cy="481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138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1D319-1005-4B68-99D5-45426BFE0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REFERENCES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0CDE1-41B8-44AB-B890-40B7605EB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Facebook </a:t>
            </a:r>
          </a:p>
          <a:p>
            <a:pPr marL="0" indent="0" algn="ctr">
              <a:buNone/>
            </a:pPr>
            <a:r>
              <a:rPr lang="en-US" dirty="0"/>
              <a:t>WhatsApp</a:t>
            </a:r>
          </a:p>
          <a:p>
            <a:pPr marL="0" indent="0" algn="ctr">
              <a:buNone/>
            </a:pPr>
            <a:r>
              <a:rPr lang="en-US" dirty="0"/>
              <a:t>Telegram</a:t>
            </a:r>
          </a:p>
          <a:p>
            <a:pPr marL="0" indent="0" algn="ctr">
              <a:buNone/>
            </a:pPr>
            <a:r>
              <a:rPr lang="en-US" dirty="0"/>
              <a:t>Google.com</a:t>
            </a:r>
          </a:p>
          <a:p>
            <a:pPr marL="0" indent="0" algn="ctr">
              <a:buNone/>
            </a:pPr>
            <a:r>
              <a:rPr lang="en-US" dirty="0"/>
              <a:t>Instagram </a:t>
            </a:r>
          </a:p>
          <a:p>
            <a:pPr marL="0" indent="0" algn="ctr">
              <a:buNone/>
            </a:pPr>
            <a:r>
              <a:rPr lang="en-US" dirty="0"/>
              <a:t>Twitter </a:t>
            </a:r>
          </a:p>
        </p:txBody>
      </p:sp>
    </p:spTree>
    <p:extLst>
      <p:ext uri="{BB962C8B-B14F-4D97-AF65-F5344CB8AC3E}">
        <p14:creationId xmlns:p14="http://schemas.microsoft.com/office/powerpoint/2010/main" val="16974078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866FD-407D-4144-8508-47DCA9683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313" y="2991334"/>
            <a:ext cx="10972800" cy="1143000"/>
          </a:xfrm>
          <a:ln>
            <a:noFill/>
          </a:ln>
        </p:spPr>
        <p:txBody>
          <a:bodyPr/>
          <a:lstStyle/>
          <a:p>
            <a:r>
              <a:rPr lang="en-US" sz="9600" b="1" dirty="0">
                <a:solidFill>
                  <a:srgbClr val="002060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Thank You</a:t>
            </a:r>
            <a:endParaRPr lang="en-GB" sz="9600" b="1" dirty="0">
              <a:solidFill>
                <a:srgbClr val="002060"/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9689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11375" y="1220788"/>
            <a:ext cx="8291513" cy="51054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:</a:t>
            </a:r>
          </a:p>
          <a:p>
            <a:pPr eaLnBrk="1" fontAlgn="auto" hangingPunct="1"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 or receive message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video call or voice call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page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 page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 feedback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business profile.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product.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Arial" pitchFamily="34" charset="0"/>
              <a:buNone/>
              <a:defRPr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sz="2000" dirty="0"/>
          </a:p>
          <a:p>
            <a:pPr marL="0" indent="0" eaLnBrk="1" fontAlgn="auto" hangingPunct="1">
              <a:spcAft>
                <a:spcPts val="0"/>
              </a:spcAft>
              <a:buClr>
                <a:schemeClr val="tx1"/>
              </a:buClr>
              <a:buFont typeface="Arial" pitchFamily="34" charset="0"/>
              <a:buNone/>
              <a:defRPr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156181" y="2283190"/>
            <a:ext cx="7360355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0" u="sng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TimeLine Chart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5F6670FE-5039-4B45-8601-9FE7195970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3070283"/>
              </p:ext>
            </p:extLst>
          </p:nvPr>
        </p:nvGraphicFramePr>
        <p:xfrm>
          <a:off x="1112719" y="573009"/>
          <a:ext cx="9966561" cy="5711982"/>
        </p:xfrm>
        <a:graphic>
          <a:graphicData uri="http://schemas.openxmlformats.org/drawingml/2006/table">
            <a:tbl>
              <a:tblPr firstRow="1" bandRow="1"/>
              <a:tblGrid>
                <a:gridCol w="1159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44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36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36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1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36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663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897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9196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1897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345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5279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91957">
                  <a:extLst>
                    <a:ext uri="{9D8B030D-6E8A-4147-A177-3AD203B41FA5}">
                      <a16:colId xmlns:a16="http://schemas.microsoft.com/office/drawing/2014/main" val="1776114290"/>
                    </a:ext>
                  </a:extLst>
                </a:gridCol>
                <a:gridCol w="691957">
                  <a:extLst>
                    <a:ext uri="{9D8B030D-6E8A-4147-A177-3AD203B41FA5}">
                      <a16:colId xmlns:a16="http://schemas.microsoft.com/office/drawing/2014/main" val="602766424"/>
                    </a:ext>
                  </a:extLst>
                </a:gridCol>
                <a:gridCol w="691957">
                  <a:extLst>
                    <a:ext uri="{9D8B030D-6E8A-4147-A177-3AD203B41FA5}">
                      <a16:colId xmlns:a16="http://schemas.microsoft.com/office/drawing/2014/main" val="1341137291"/>
                    </a:ext>
                  </a:extLst>
                </a:gridCol>
                <a:gridCol w="691957">
                  <a:extLst>
                    <a:ext uri="{9D8B030D-6E8A-4147-A177-3AD203B41FA5}">
                      <a16:colId xmlns:a16="http://schemas.microsoft.com/office/drawing/2014/main" val="3822085425"/>
                    </a:ext>
                  </a:extLst>
                </a:gridCol>
              </a:tblGrid>
              <a:tr h="525277">
                <a:tc>
                  <a:txBody>
                    <a:bodyPr/>
                    <a:lstStyle/>
                    <a:p>
                      <a:r>
                        <a:rPr lang="en-GB" dirty="0"/>
                        <a:t>Month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dirty="0"/>
                        <a:t>January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dirty="0"/>
                        <a:t>February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dirty="0"/>
                        <a:t>March 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dirty="0"/>
                        <a:t>April 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277">
                <a:tc>
                  <a:txBody>
                    <a:bodyPr/>
                    <a:lstStyle/>
                    <a:p>
                      <a:r>
                        <a:rPr lang="en-GB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277">
                <a:tc>
                  <a:txBody>
                    <a:bodyPr/>
                    <a:lstStyle/>
                    <a:p>
                      <a:r>
                        <a:rPr lang="en-GB" dirty="0"/>
                        <a:t>Definition</a:t>
                      </a:r>
                      <a:r>
                        <a:rPr lang="en-GB" baseline="0" dirty="0"/>
                        <a:t>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2559">
                <a:tc>
                  <a:txBody>
                    <a:bodyPr/>
                    <a:lstStyle/>
                    <a:p>
                      <a:r>
                        <a:rPr lang="en-GB" dirty="0"/>
                        <a:t>System Analysis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2559">
                <a:tc>
                  <a:txBody>
                    <a:bodyPr/>
                    <a:lstStyle/>
                    <a:p>
                      <a:r>
                        <a:rPr lang="en-GB" dirty="0"/>
                        <a:t>Database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5277">
                <a:tc>
                  <a:txBody>
                    <a:bodyPr/>
                    <a:lstStyle/>
                    <a:p>
                      <a:r>
                        <a:rPr lang="en-GB" dirty="0"/>
                        <a:t>Page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5277">
                <a:tc>
                  <a:txBody>
                    <a:bodyPr/>
                    <a:lstStyle/>
                    <a:p>
                      <a:r>
                        <a:rPr lang="en-GB" dirty="0"/>
                        <a:t>Codding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5277">
                <a:tc>
                  <a:txBody>
                    <a:bodyPr/>
                    <a:lstStyle/>
                    <a:p>
                      <a:r>
                        <a:rPr lang="en-GB" dirty="0"/>
                        <a:t>Report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5277">
                <a:tc>
                  <a:txBody>
                    <a:bodyPr/>
                    <a:lstStyle/>
                    <a:p>
                      <a:r>
                        <a:rPr lang="en-GB" dirty="0"/>
                        <a:t>Testing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22559">
                <a:tc>
                  <a:txBody>
                    <a:bodyPr/>
                    <a:lstStyle/>
                    <a:p>
                      <a:r>
                        <a:rPr lang="en-GB" dirty="0"/>
                        <a:t>Documentation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EAF80DD8-0A9E-4822-B682-1011D8278221}"/>
              </a:ext>
            </a:extLst>
          </p:cNvPr>
          <p:cNvSpPr/>
          <p:nvPr/>
        </p:nvSpPr>
        <p:spPr>
          <a:xfrm>
            <a:off x="6095999" y="1528324"/>
            <a:ext cx="53010" cy="50225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1DA2F9-D653-4BFE-9B3A-55FF62CEA607}"/>
              </a:ext>
            </a:extLst>
          </p:cNvPr>
          <p:cNvSpPr/>
          <p:nvPr/>
        </p:nvSpPr>
        <p:spPr>
          <a:xfrm>
            <a:off x="5201479" y="6521230"/>
            <a:ext cx="1895060" cy="2517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41055C-C3D7-4EA5-8FAE-4647EC20666A}"/>
              </a:ext>
            </a:extLst>
          </p:cNvPr>
          <p:cNvSpPr txBox="1"/>
          <p:nvPr/>
        </p:nvSpPr>
        <p:spPr>
          <a:xfrm>
            <a:off x="4989444" y="6425868"/>
            <a:ext cx="231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Current progress</a:t>
            </a:r>
            <a:endParaRPr lang="en-GB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5674</TotalTime>
  <Words>2353</Words>
  <Application>Microsoft Office PowerPoint</Application>
  <PresentationFormat>Widescreen</PresentationFormat>
  <Paragraphs>731</Paragraphs>
  <Slides>66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Adobe Naskh Medium</vt:lpstr>
      <vt:lpstr>Arial</vt:lpstr>
      <vt:lpstr>Calibri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</dc:creator>
  <cp:lastModifiedBy>ADMIN</cp:lastModifiedBy>
  <cp:revision>853</cp:revision>
  <dcterms:created xsi:type="dcterms:W3CDTF">2014-09-12T02:13:59Z</dcterms:created>
  <dcterms:modified xsi:type="dcterms:W3CDTF">2021-04-09T17:50:17Z</dcterms:modified>
</cp:coreProperties>
</file>